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68" r:id="rId17"/>
    <p:sldId id="272" r:id="rId18"/>
    <p:sldId id="277" r:id="rId19"/>
    <p:sldId id="274" r:id="rId20"/>
    <p:sldId id="273" r:id="rId21"/>
    <p:sldId id="276" r:id="rId22"/>
    <p:sldId id="275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5" d="100"/>
          <a:sy n="65" d="100"/>
        </p:scale>
        <p:origin x="-66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9.wmf"/><Relationship Id="rId1" Type="http://schemas.openxmlformats.org/officeDocument/2006/relationships/image" Target="../media/image3.wmf"/><Relationship Id="rId6" Type="http://schemas.openxmlformats.org/officeDocument/2006/relationships/image" Target="../media/image10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8.wmf"/><Relationship Id="rId7" Type="http://schemas.openxmlformats.org/officeDocument/2006/relationships/image" Target="../media/image10.wmf"/><Relationship Id="rId2" Type="http://schemas.openxmlformats.org/officeDocument/2006/relationships/image" Target="../media/image13.wmf"/><Relationship Id="rId1" Type="http://schemas.openxmlformats.org/officeDocument/2006/relationships/image" Target="../media/image3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F36EC-509E-3843-9348-D2517EA65E30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AC25-0759-7945-9736-89F11372FE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F36EC-509E-3843-9348-D2517EA65E30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AC25-0759-7945-9736-89F11372FE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F36EC-509E-3843-9348-D2517EA65E30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AC25-0759-7945-9736-89F11372FE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43AA1-30E1-D746-A1F2-0155F2D343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A2EDB-155D-9F47-A3D6-0FD59E2A3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F36EC-509E-3843-9348-D2517EA65E30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AC25-0759-7945-9736-89F11372FE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F36EC-509E-3843-9348-D2517EA65E30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AC25-0759-7945-9736-89F11372FE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F36EC-509E-3843-9348-D2517EA65E30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AC25-0759-7945-9736-89F11372FE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F36EC-509E-3843-9348-D2517EA65E30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AC25-0759-7945-9736-89F11372FE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F36EC-509E-3843-9348-D2517EA65E30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AC25-0759-7945-9736-89F11372FE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F36EC-509E-3843-9348-D2517EA65E30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AC25-0759-7945-9736-89F11372FE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F36EC-509E-3843-9348-D2517EA65E30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AC25-0759-7945-9736-89F11372FE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F36EC-509E-3843-9348-D2517EA65E30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AC25-0759-7945-9736-89F11372FE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F36EC-509E-3843-9348-D2517EA65E30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9AC25-0759-7945-9736-89F11372FE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800" b="1" i="0" kern="120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00FF"/>
        </a:buClr>
        <a:buFont typeface="Wingdings" charset="2"/>
        <a:buChar char=""/>
        <a:defRPr sz="3200" b="1" i="0" kern="120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"/>
        <a:defRPr sz="2400" b="1" i="0" kern="1200" baseline="0">
          <a:solidFill>
            <a:schemeClr val="tx1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30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oleObject" Target="../embeddings/oleObject23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7.bin"/><Relationship Id="rId12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6.bin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5.bin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4.bin"/><Relationship Id="rId9" Type="http://schemas.openxmlformats.org/officeDocument/2006/relationships/oleObject" Target="../embeddings/oleObject19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Reversible Inhibition,</a:t>
            </a:r>
            <a:br>
              <a:rPr lang="en-US" dirty="0" smtClean="0"/>
            </a:br>
            <a:r>
              <a:rPr lang="en-US" dirty="0" smtClean="0"/>
              <a:t>pH &amp; Temperature Effect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Competitive Inhibition</a:t>
            </a:r>
          </a:p>
        </p:txBody>
      </p:sp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739775" y="1868488"/>
            <a:ext cx="3962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E + </a:t>
            </a:r>
            <a:r>
              <a:rPr lang="en-US" dirty="0" smtClean="0"/>
              <a:t>S                      ES                  </a:t>
            </a:r>
            <a:r>
              <a:rPr lang="en-US" dirty="0"/>
              <a:t>E + P</a:t>
            </a:r>
          </a:p>
        </p:txBody>
      </p:sp>
      <p:sp>
        <p:nvSpPr>
          <p:cNvPr id="101381" name="Line 5"/>
          <p:cNvSpPr>
            <a:spLocks noChangeShapeType="1"/>
          </p:cNvSpPr>
          <p:nvPr/>
        </p:nvSpPr>
        <p:spPr bwMode="auto">
          <a:xfrm>
            <a:off x="1501775" y="202088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382" name="Line 6"/>
          <p:cNvSpPr>
            <a:spLocks noChangeShapeType="1"/>
          </p:cNvSpPr>
          <p:nvPr/>
        </p:nvSpPr>
        <p:spPr bwMode="auto">
          <a:xfrm rot="10800000">
            <a:off x="1501775" y="209708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383" name="Line 7"/>
          <p:cNvSpPr>
            <a:spLocks noChangeShapeType="1"/>
          </p:cNvSpPr>
          <p:nvPr/>
        </p:nvSpPr>
        <p:spPr bwMode="auto">
          <a:xfrm flipV="1">
            <a:off x="2819400" y="2057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384" name="Text Box 8"/>
          <p:cNvSpPr txBox="1">
            <a:spLocks noChangeArrowheads="1"/>
          </p:cNvSpPr>
          <p:nvPr/>
        </p:nvSpPr>
        <p:spPr bwMode="auto">
          <a:xfrm>
            <a:off x="1654175" y="1676400"/>
            <a:ext cx="5334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k</a:t>
            </a:r>
            <a:r>
              <a:rPr lang="en-US" sz="1600" baseline="-25000" dirty="0"/>
              <a:t>1</a:t>
            </a:r>
            <a:endParaRPr lang="en-US" sz="1600" dirty="0"/>
          </a:p>
          <a:p>
            <a:pPr>
              <a:spcBef>
                <a:spcPct val="50000"/>
              </a:spcBef>
            </a:pPr>
            <a:r>
              <a:rPr lang="en-US" sz="1600" dirty="0"/>
              <a:t>k</a:t>
            </a:r>
            <a:r>
              <a:rPr lang="en-US" sz="1600" baseline="-25000" dirty="0"/>
              <a:t>-1</a:t>
            </a:r>
            <a:endParaRPr lang="en-US" sz="1600" dirty="0"/>
          </a:p>
        </p:txBody>
      </p:sp>
      <p:sp>
        <p:nvSpPr>
          <p:cNvPr id="101385" name="Text Box 9"/>
          <p:cNvSpPr txBox="1">
            <a:spLocks noChangeArrowheads="1"/>
          </p:cNvSpPr>
          <p:nvPr/>
        </p:nvSpPr>
        <p:spPr bwMode="auto">
          <a:xfrm>
            <a:off x="2886075" y="1760538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k</a:t>
            </a:r>
            <a:r>
              <a:rPr lang="en-US" sz="1600" baseline="-25000" dirty="0"/>
              <a:t>2</a:t>
            </a:r>
            <a:endParaRPr lang="en-US" sz="1600" dirty="0"/>
          </a:p>
        </p:txBody>
      </p:sp>
      <p:sp>
        <p:nvSpPr>
          <p:cNvPr id="101386" name="Text Box 10"/>
          <p:cNvSpPr txBox="1">
            <a:spLocks noChangeArrowheads="1"/>
          </p:cNvSpPr>
          <p:nvPr/>
        </p:nvSpPr>
        <p:spPr bwMode="auto">
          <a:xfrm>
            <a:off x="685800" y="2184400"/>
            <a:ext cx="457200" cy="243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+</a:t>
            </a:r>
          </a:p>
          <a:p>
            <a:pPr algn="ctr">
              <a:spcBef>
                <a:spcPct val="50000"/>
              </a:spcBef>
            </a:pPr>
            <a:r>
              <a:rPr lang="en-US"/>
              <a:t>I</a:t>
            </a:r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r>
              <a:rPr lang="en-US"/>
              <a:t>EI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1387" name="Line 11"/>
          <p:cNvSpPr>
            <a:spLocks noChangeShapeType="1"/>
          </p:cNvSpPr>
          <p:nvPr/>
        </p:nvSpPr>
        <p:spPr bwMode="auto">
          <a:xfrm flipV="1">
            <a:off x="838200" y="3124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388" name="Line 12"/>
          <p:cNvSpPr>
            <a:spLocks noChangeShapeType="1"/>
          </p:cNvSpPr>
          <p:nvPr/>
        </p:nvSpPr>
        <p:spPr bwMode="auto">
          <a:xfrm rot="10800000" flipV="1">
            <a:off x="914400" y="3124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389" name="Text Box 13"/>
          <p:cNvSpPr txBox="1">
            <a:spLocks noChangeArrowheads="1"/>
          </p:cNvSpPr>
          <p:nvPr/>
        </p:nvSpPr>
        <p:spPr bwMode="auto">
          <a:xfrm>
            <a:off x="914400" y="3276600"/>
            <a:ext cx="53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K</a:t>
            </a:r>
            <a:r>
              <a:rPr lang="en-US" sz="1600" baseline="-25000"/>
              <a:t>1</a:t>
            </a:r>
            <a:endParaRPr lang="en-US" sz="1600"/>
          </a:p>
        </p:txBody>
      </p:sp>
      <p:graphicFrame>
        <p:nvGraphicFramePr>
          <p:cNvPr id="101378" name="Object 2"/>
          <p:cNvGraphicFramePr>
            <a:graphicFrameLocks noChangeAspect="1"/>
          </p:cNvGraphicFramePr>
          <p:nvPr>
            <p:ph idx="1"/>
          </p:nvPr>
        </p:nvGraphicFramePr>
        <p:xfrm>
          <a:off x="4953000" y="1371600"/>
          <a:ext cx="3387725" cy="5334000"/>
        </p:xfrm>
        <a:graphic>
          <a:graphicData uri="http://schemas.openxmlformats.org/presentationml/2006/ole">
            <p:oleObj spid="_x0000_s22530" name="Equation" r:id="rId3" imgW="1612800" imgH="2539800" progId="Equation.3">
              <p:embed/>
            </p:oleObj>
          </a:graphicData>
        </a:graphic>
      </p:graphicFrame>
      <p:sp>
        <p:nvSpPr>
          <p:cNvPr id="101390" name="Text Box 29"/>
          <p:cNvSpPr txBox="1">
            <a:spLocks noChangeArrowheads="1"/>
          </p:cNvSpPr>
          <p:nvPr/>
        </p:nvSpPr>
        <p:spPr bwMode="auto">
          <a:xfrm>
            <a:off x="609600" y="4267200"/>
            <a:ext cx="28194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Net Effect:</a:t>
            </a:r>
          </a:p>
          <a:p>
            <a:pPr>
              <a:spcBef>
                <a:spcPct val="50000"/>
              </a:spcBef>
            </a:pPr>
            <a:r>
              <a:rPr lang="en-US"/>
              <a:t>Increased value of K</a:t>
            </a:r>
            <a:r>
              <a:rPr lang="en-US" baseline="30000"/>
              <a:t>’</a:t>
            </a:r>
            <a:r>
              <a:rPr lang="en-US" baseline="-25000"/>
              <a:t>m,app</a:t>
            </a:r>
            <a:r>
              <a:rPr lang="en-US"/>
              <a:t> resulting in a reduced reaction rate</a:t>
            </a:r>
          </a:p>
          <a:p>
            <a:pPr>
              <a:spcBef>
                <a:spcPct val="50000"/>
              </a:spcBef>
            </a:pPr>
            <a:r>
              <a:rPr lang="en-US"/>
              <a:t>Can be overcome with high [S]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Noncompetitive Inhibition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228600" y="1524000"/>
            <a:ext cx="3962400" cy="2927350"/>
            <a:chOff x="466" y="1584"/>
            <a:chExt cx="2496" cy="1844"/>
          </a:xfrm>
        </p:grpSpPr>
        <p:sp>
          <p:nvSpPr>
            <p:cNvPr id="102406" name="Text Box 5"/>
            <p:cNvSpPr txBox="1">
              <a:spLocks noChangeArrowheads="1"/>
            </p:cNvSpPr>
            <p:nvPr/>
          </p:nvSpPr>
          <p:spPr bwMode="auto">
            <a:xfrm>
              <a:off x="466" y="1698"/>
              <a:ext cx="24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E + S </a:t>
              </a:r>
              <a:r>
                <a:rPr lang="en-US" dirty="0" smtClean="0"/>
                <a:t>                      </a:t>
              </a:r>
              <a:r>
                <a:rPr lang="en-US" dirty="0"/>
                <a:t>ES               E + P</a:t>
              </a:r>
            </a:p>
          </p:txBody>
        </p:sp>
        <p:sp>
          <p:nvSpPr>
            <p:cNvPr id="102407" name="Line 6"/>
            <p:cNvSpPr>
              <a:spLocks noChangeShapeType="1"/>
            </p:cNvSpPr>
            <p:nvPr/>
          </p:nvSpPr>
          <p:spPr bwMode="auto">
            <a:xfrm>
              <a:off x="946" y="1794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08" name="Line 7"/>
            <p:cNvSpPr>
              <a:spLocks noChangeShapeType="1"/>
            </p:cNvSpPr>
            <p:nvPr/>
          </p:nvSpPr>
          <p:spPr bwMode="auto">
            <a:xfrm rot="10800000">
              <a:off x="946" y="184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09" name="Line 8"/>
            <p:cNvSpPr>
              <a:spLocks noChangeShapeType="1"/>
            </p:cNvSpPr>
            <p:nvPr/>
          </p:nvSpPr>
          <p:spPr bwMode="auto">
            <a:xfrm>
              <a:off x="1728" y="1821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10" name="Text Box 9"/>
            <p:cNvSpPr txBox="1">
              <a:spLocks noChangeArrowheads="1"/>
            </p:cNvSpPr>
            <p:nvPr/>
          </p:nvSpPr>
          <p:spPr bwMode="auto">
            <a:xfrm>
              <a:off x="1070" y="1584"/>
              <a:ext cx="336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600"/>
            </a:p>
            <a:p>
              <a:pPr>
                <a:spcBef>
                  <a:spcPct val="50000"/>
                </a:spcBef>
              </a:pPr>
              <a:r>
                <a:rPr lang="en-US" sz="1600"/>
                <a:t>K</a:t>
              </a:r>
              <a:r>
                <a:rPr lang="en-US" sz="1600" baseline="-25000"/>
                <a:t>m</a:t>
              </a:r>
              <a:r>
                <a:rPr lang="en-US" sz="1600" baseline="30000"/>
                <a:t>’</a:t>
              </a:r>
              <a:endParaRPr lang="en-US" sz="1600"/>
            </a:p>
          </p:txBody>
        </p:sp>
        <p:sp>
          <p:nvSpPr>
            <p:cNvPr id="102411" name="Text Box 10"/>
            <p:cNvSpPr txBox="1">
              <a:spLocks noChangeArrowheads="1"/>
            </p:cNvSpPr>
            <p:nvPr/>
          </p:nvSpPr>
          <p:spPr bwMode="auto">
            <a:xfrm>
              <a:off x="1872" y="1790"/>
              <a:ext cx="2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/>
                <a:t>k</a:t>
              </a:r>
              <a:r>
                <a:rPr lang="en-US" sz="1600" baseline="-25000" dirty="0"/>
                <a:t>2</a:t>
              </a:r>
              <a:endParaRPr lang="en-US" sz="1600" dirty="0"/>
            </a:p>
          </p:txBody>
        </p:sp>
        <p:sp>
          <p:nvSpPr>
            <p:cNvPr id="102412" name="Text Box 11"/>
            <p:cNvSpPr txBox="1">
              <a:spLocks noChangeArrowheads="1"/>
            </p:cNvSpPr>
            <p:nvPr/>
          </p:nvSpPr>
          <p:spPr bwMode="auto">
            <a:xfrm>
              <a:off x="480" y="1897"/>
              <a:ext cx="480" cy="1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+</a:t>
              </a:r>
            </a:p>
            <a:p>
              <a:pPr>
                <a:spcBef>
                  <a:spcPct val="50000"/>
                </a:spcBef>
              </a:pPr>
              <a:r>
                <a:rPr lang="en-US"/>
                <a:t>I</a:t>
              </a:r>
            </a:p>
            <a:p>
              <a:pPr>
                <a:spcBef>
                  <a:spcPct val="50000"/>
                </a:spcBef>
              </a:pPr>
              <a:endParaRPr lang="en-US"/>
            </a:p>
            <a:p>
              <a:pPr>
                <a:spcBef>
                  <a:spcPct val="50000"/>
                </a:spcBef>
              </a:pPr>
              <a:endParaRPr lang="en-US"/>
            </a:p>
            <a:p>
              <a:pPr>
                <a:spcBef>
                  <a:spcPct val="50000"/>
                </a:spcBef>
              </a:pPr>
              <a:r>
                <a:rPr lang="en-US"/>
                <a:t>EI +S</a:t>
              </a:r>
            </a:p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102413" name="Line 12"/>
            <p:cNvSpPr>
              <a:spLocks noChangeShapeType="1"/>
            </p:cNvSpPr>
            <p:nvPr/>
          </p:nvSpPr>
          <p:spPr bwMode="auto">
            <a:xfrm flipV="1">
              <a:off x="562" y="2476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14" name="Line 13"/>
            <p:cNvSpPr>
              <a:spLocks noChangeShapeType="1"/>
            </p:cNvSpPr>
            <p:nvPr/>
          </p:nvSpPr>
          <p:spPr bwMode="auto">
            <a:xfrm rot="10800000" flipV="1">
              <a:off x="624" y="2496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15" name="Text Box 14"/>
            <p:cNvSpPr txBox="1">
              <a:spLocks noChangeArrowheads="1"/>
            </p:cNvSpPr>
            <p:nvPr/>
          </p:nvSpPr>
          <p:spPr bwMode="auto">
            <a:xfrm>
              <a:off x="624" y="2592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K</a:t>
              </a:r>
              <a:r>
                <a:rPr lang="en-US" sz="1600" baseline="-25000"/>
                <a:t>I</a:t>
              </a:r>
              <a:endParaRPr lang="en-US" sz="1600"/>
            </a:p>
          </p:txBody>
        </p:sp>
        <p:sp>
          <p:nvSpPr>
            <p:cNvPr id="102416" name="Text Box 28"/>
            <p:cNvSpPr txBox="1">
              <a:spLocks noChangeArrowheads="1"/>
            </p:cNvSpPr>
            <p:nvPr/>
          </p:nvSpPr>
          <p:spPr bwMode="auto">
            <a:xfrm>
              <a:off x="1488" y="1893"/>
              <a:ext cx="480" cy="1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+</a:t>
              </a:r>
            </a:p>
            <a:p>
              <a:pPr>
                <a:spcBef>
                  <a:spcPct val="50000"/>
                </a:spcBef>
              </a:pPr>
              <a:r>
                <a:rPr lang="en-US"/>
                <a:t>I</a:t>
              </a:r>
            </a:p>
            <a:p>
              <a:pPr>
                <a:spcBef>
                  <a:spcPct val="50000"/>
                </a:spcBef>
              </a:pPr>
              <a:endParaRPr lang="en-US"/>
            </a:p>
            <a:p>
              <a:pPr>
                <a:spcBef>
                  <a:spcPct val="50000"/>
                </a:spcBef>
              </a:pPr>
              <a:endParaRPr lang="en-US"/>
            </a:p>
            <a:p>
              <a:pPr>
                <a:spcBef>
                  <a:spcPct val="50000"/>
                </a:spcBef>
              </a:pPr>
              <a:r>
                <a:rPr lang="en-US"/>
                <a:t>ESI</a:t>
              </a:r>
            </a:p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102417" name="Line 29"/>
            <p:cNvSpPr>
              <a:spLocks noChangeShapeType="1"/>
            </p:cNvSpPr>
            <p:nvPr/>
          </p:nvSpPr>
          <p:spPr bwMode="auto">
            <a:xfrm flipV="1">
              <a:off x="1550" y="2448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18" name="Line 30"/>
            <p:cNvSpPr>
              <a:spLocks noChangeShapeType="1"/>
            </p:cNvSpPr>
            <p:nvPr/>
          </p:nvSpPr>
          <p:spPr bwMode="auto">
            <a:xfrm rot="10800000" flipV="1">
              <a:off x="1611" y="2448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19" name="Text Box 32"/>
            <p:cNvSpPr txBox="1">
              <a:spLocks noChangeArrowheads="1"/>
            </p:cNvSpPr>
            <p:nvPr/>
          </p:nvSpPr>
          <p:spPr bwMode="auto">
            <a:xfrm>
              <a:off x="1056" y="2832"/>
              <a:ext cx="336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600"/>
            </a:p>
            <a:p>
              <a:pPr>
                <a:spcBef>
                  <a:spcPct val="50000"/>
                </a:spcBef>
              </a:pPr>
              <a:r>
                <a:rPr lang="en-US" sz="1600"/>
                <a:t>K</a:t>
              </a:r>
              <a:r>
                <a:rPr lang="en-US" sz="1600" baseline="-25000"/>
                <a:t>m</a:t>
              </a:r>
              <a:r>
                <a:rPr lang="en-US" sz="1600" baseline="30000"/>
                <a:t>’</a:t>
              </a:r>
              <a:endParaRPr lang="en-US" sz="1600"/>
            </a:p>
          </p:txBody>
        </p:sp>
        <p:sp>
          <p:nvSpPr>
            <p:cNvPr id="102420" name="Line 33"/>
            <p:cNvSpPr>
              <a:spLocks noChangeShapeType="1"/>
            </p:cNvSpPr>
            <p:nvPr/>
          </p:nvSpPr>
          <p:spPr bwMode="auto">
            <a:xfrm>
              <a:off x="960" y="3024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21" name="Line 34"/>
            <p:cNvSpPr>
              <a:spLocks noChangeShapeType="1"/>
            </p:cNvSpPr>
            <p:nvPr/>
          </p:nvSpPr>
          <p:spPr bwMode="auto">
            <a:xfrm rot="10800000">
              <a:off x="960" y="307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102402" name="Object 2"/>
          <p:cNvGraphicFramePr>
            <a:graphicFrameLocks noChangeAspect="1"/>
          </p:cNvGraphicFramePr>
          <p:nvPr>
            <p:ph idx="1"/>
          </p:nvPr>
        </p:nvGraphicFramePr>
        <p:xfrm>
          <a:off x="4121150" y="1524000"/>
          <a:ext cx="4846638" cy="4953000"/>
        </p:xfrm>
        <a:graphic>
          <a:graphicData uri="http://schemas.openxmlformats.org/presentationml/2006/ole">
            <p:oleObj spid="_x0000_s23554" name="Equation" r:id="rId3" imgW="2882880" imgH="2946240" progId="Equation.3">
              <p:embed/>
            </p:oleObj>
          </a:graphicData>
        </a:graphic>
      </p:graphicFrame>
      <p:sp>
        <p:nvSpPr>
          <p:cNvPr id="102405" name="Text Box 38"/>
          <p:cNvSpPr txBox="1">
            <a:spLocks noChangeArrowheads="1"/>
          </p:cNvSpPr>
          <p:nvPr/>
        </p:nvSpPr>
        <p:spPr bwMode="auto">
          <a:xfrm>
            <a:off x="609600" y="4267200"/>
            <a:ext cx="32004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Net Effect:</a:t>
            </a:r>
          </a:p>
          <a:p>
            <a:pPr>
              <a:spcBef>
                <a:spcPct val="50000"/>
              </a:spcBef>
            </a:pPr>
            <a:r>
              <a:rPr lang="en-US"/>
              <a:t>Reduced V</a:t>
            </a:r>
            <a:r>
              <a:rPr lang="en-US" baseline="-25000"/>
              <a:t>m</a:t>
            </a:r>
            <a:endParaRPr lang="en-US"/>
          </a:p>
          <a:p>
            <a:pPr>
              <a:spcBef>
                <a:spcPct val="50000"/>
              </a:spcBef>
            </a:pPr>
            <a:r>
              <a:rPr lang="en-US"/>
              <a:t>Can be overcome by adding other reagents to block binding of inhibitor to enzyme </a:t>
            </a:r>
          </a:p>
          <a:p>
            <a:pPr>
              <a:spcBef>
                <a:spcPct val="50000"/>
              </a:spcBef>
            </a:pPr>
            <a:r>
              <a:rPr lang="en-US"/>
              <a:t>K</a:t>
            </a:r>
            <a:r>
              <a:rPr lang="en-US" baseline="30000"/>
              <a:t>’</a:t>
            </a:r>
            <a:r>
              <a:rPr lang="en-US" baseline="-25000"/>
              <a:t>m</a:t>
            </a:r>
            <a:r>
              <a:rPr lang="en-US"/>
              <a:t> is increased if ESI can form product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dirty="0"/>
              <a:t>Uncompetitive Inhibition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762000" y="1524000"/>
            <a:ext cx="3962400" cy="2921000"/>
            <a:chOff x="144" y="960"/>
            <a:chExt cx="2496" cy="1840"/>
          </a:xfrm>
        </p:grpSpPr>
        <p:sp>
          <p:nvSpPr>
            <p:cNvPr id="103430" name="Text Box 5"/>
            <p:cNvSpPr txBox="1">
              <a:spLocks noChangeArrowheads="1"/>
            </p:cNvSpPr>
            <p:nvPr/>
          </p:nvSpPr>
          <p:spPr bwMode="auto">
            <a:xfrm>
              <a:off x="144" y="1074"/>
              <a:ext cx="24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E + S  </a:t>
              </a:r>
              <a:r>
                <a:rPr lang="en-US" dirty="0" smtClean="0"/>
                <a:t>                      </a:t>
              </a:r>
              <a:r>
                <a:rPr lang="en-US" dirty="0"/>
                <a:t>ES               E + P</a:t>
              </a:r>
            </a:p>
          </p:txBody>
        </p:sp>
        <p:sp>
          <p:nvSpPr>
            <p:cNvPr id="103431" name="Line 6"/>
            <p:cNvSpPr>
              <a:spLocks noChangeShapeType="1"/>
            </p:cNvSpPr>
            <p:nvPr/>
          </p:nvSpPr>
          <p:spPr bwMode="auto">
            <a:xfrm>
              <a:off x="624" y="1170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32" name="Line 7"/>
            <p:cNvSpPr>
              <a:spLocks noChangeShapeType="1"/>
            </p:cNvSpPr>
            <p:nvPr/>
          </p:nvSpPr>
          <p:spPr bwMode="auto">
            <a:xfrm rot="10800000">
              <a:off x="624" y="1218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33" name="Line 8"/>
            <p:cNvSpPr>
              <a:spLocks noChangeShapeType="1"/>
            </p:cNvSpPr>
            <p:nvPr/>
          </p:nvSpPr>
          <p:spPr bwMode="auto">
            <a:xfrm>
              <a:off x="1406" y="1197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34" name="Text Box 9"/>
            <p:cNvSpPr txBox="1">
              <a:spLocks noChangeArrowheads="1"/>
            </p:cNvSpPr>
            <p:nvPr/>
          </p:nvSpPr>
          <p:spPr bwMode="auto">
            <a:xfrm>
              <a:off x="748" y="960"/>
              <a:ext cx="336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600"/>
            </a:p>
            <a:p>
              <a:pPr>
                <a:spcBef>
                  <a:spcPct val="50000"/>
                </a:spcBef>
              </a:pPr>
              <a:r>
                <a:rPr lang="en-US" sz="1600"/>
                <a:t>K</a:t>
              </a:r>
              <a:r>
                <a:rPr lang="en-US" sz="1600" baseline="-25000"/>
                <a:t>m</a:t>
              </a:r>
              <a:r>
                <a:rPr lang="en-US" sz="1600" baseline="30000"/>
                <a:t>’</a:t>
              </a:r>
              <a:endParaRPr lang="en-US" sz="1600"/>
            </a:p>
          </p:txBody>
        </p:sp>
        <p:sp>
          <p:nvSpPr>
            <p:cNvPr id="103435" name="Text Box 10"/>
            <p:cNvSpPr txBox="1">
              <a:spLocks noChangeArrowheads="1"/>
            </p:cNvSpPr>
            <p:nvPr/>
          </p:nvSpPr>
          <p:spPr bwMode="auto">
            <a:xfrm>
              <a:off x="1550" y="1166"/>
              <a:ext cx="2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k</a:t>
              </a:r>
              <a:r>
                <a:rPr lang="en-US" sz="1600" baseline="-25000"/>
                <a:t>2</a:t>
              </a:r>
              <a:endParaRPr lang="en-US" sz="1600"/>
            </a:p>
          </p:txBody>
        </p:sp>
        <p:sp>
          <p:nvSpPr>
            <p:cNvPr id="103436" name="Text Box 14"/>
            <p:cNvSpPr txBox="1">
              <a:spLocks noChangeArrowheads="1"/>
            </p:cNvSpPr>
            <p:nvPr/>
          </p:nvSpPr>
          <p:spPr bwMode="auto">
            <a:xfrm>
              <a:off x="1248" y="1920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K</a:t>
              </a:r>
              <a:r>
                <a:rPr lang="en-US" sz="1600" baseline="-25000"/>
                <a:t>I</a:t>
              </a:r>
              <a:endParaRPr lang="en-US" sz="1600"/>
            </a:p>
          </p:txBody>
        </p:sp>
        <p:sp>
          <p:nvSpPr>
            <p:cNvPr id="103437" name="Text Box 15"/>
            <p:cNvSpPr txBox="1">
              <a:spLocks noChangeArrowheads="1"/>
            </p:cNvSpPr>
            <p:nvPr/>
          </p:nvSpPr>
          <p:spPr bwMode="auto">
            <a:xfrm>
              <a:off x="1166" y="1269"/>
              <a:ext cx="480" cy="1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+</a:t>
              </a:r>
            </a:p>
            <a:p>
              <a:pPr>
                <a:spcBef>
                  <a:spcPct val="50000"/>
                </a:spcBef>
              </a:pPr>
              <a:r>
                <a:rPr lang="en-US"/>
                <a:t>I</a:t>
              </a:r>
            </a:p>
            <a:p>
              <a:pPr>
                <a:spcBef>
                  <a:spcPct val="50000"/>
                </a:spcBef>
              </a:pPr>
              <a:endParaRPr lang="en-US"/>
            </a:p>
            <a:p>
              <a:pPr>
                <a:spcBef>
                  <a:spcPct val="50000"/>
                </a:spcBef>
              </a:pPr>
              <a:endParaRPr lang="en-US"/>
            </a:p>
            <a:p>
              <a:pPr>
                <a:spcBef>
                  <a:spcPct val="50000"/>
                </a:spcBef>
              </a:pPr>
              <a:r>
                <a:rPr lang="en-US"/>
                <a:t>ESI</a:t>
              </a:r>
            </a:p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103438" name="Line 16"/>
            <p:cNvSpPr>
              <a:spLocks noChangeShapeType="1"/>
            </p:cNvSpPr>
            <p:nvPr/>
          </p:nvSpPr>
          <p:spPr bwMode="auto">
            <a:xfrm flipV="1">
              <a:off x="1228" y="1824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39" name="Line 17"/>
            <p:cNvSpPr>
              <a:spLocks noChangeShapeType="1"/>
            </p:cNvSpPr>
            <p:nvPr/>
          </p:nvSpPr>
          <p:spPr bwMode="auto">
            <a:xfrm rot="10800000" flipV="1">
              <a:off x="1289" y="1824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103426" name="Object 2"/>
          <p:cNvGraphicFramePr>
            <a:graphicFrameLocks noChangeAspect="1"/>
          </p:cNvGraphicFramePr>
          <p:nvPr>
            <p:ph idx="1"/>
          </p:nvPr>
        </p:nvGraphicFramePr>
        <p:xfrm>
          <a:off x="4943475" y="1295400"/>
          <a:ext cx="3314700" cy="5334000"/>
        </p:xfrm>
        <a:graphic>
          <a:graphicData uri="http://schemas.openxmlformats.org/presentationml/2006/ole">
            <p:oleObj spid="_x0000_s24578" name="Equation" r:id="rId3" imgW="1688760" imgH="2717640" progId="Equation.3">
              <p:embed/>
            </p:oleObj>
          </a:graphicData>
        </a:graphic>
      </p:graphicFrame>
      <p:sp>
        <p:nvSpPr>
          <p:cNvPr id="103429" name="Text Box 24"/>
          <p:cNvSpPr txBox="1">
            <a:spLocks noChangeArrowheads="1"/>
          </p:cNvSpPr>
          <p:nvPr/>
        </p:nvSpPr>
        <p:spPr bwMode="auto">
          <a:xfrm>
            <a:off x="762000" y="5029200"/>
            <a:ext cx="32004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Net effect:</a:t>
            </a:r>
          </a:p>
          <a:p>
            <a:pPr>
              <a:spcBef>
                <a:spcPct val="50000"/>
              </a:spcBef>
            </a:pPr>
            <a:r>
              <a:rPr lang="en-US"/>
              <a:t>Reduction in both V</a:t>
            </a:r>
            <a:r>
              <a:rPr lang="en-US" baseline="-25000"/>
              <a:t>m</a:t>
            </a:r>
            <a:r>
              <a:rPr lang="en-US"/>
              <a:t> and K</a:t>
            </a:r>
            <a:r>
              <a:rPr lang="en-US" baseline="30000"/>
              <a:t>’</a:t>
            </a:r>
            <a:r>
              <a:rPr lang="en-US" baseline="-25000"/>
              <a:t>m</a:t>
            </a:r>
            <a:endParaRPr lang="en-US"/>
          </a:p>
          <a:p>
            <a:pPr>
              <a:spcBef>
                <a:spcPct val="50000"/>
              </a:spcBef>
            </a:pPr>
            <a:r>
              <a:rPr lang="en-US"/>
              <a:t>Reduction in reaction rate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2"/>
          <p:cNvSpPr>
            <a:spLocks noGrp="1" noChangeArrowheads="1"/>
          </p:cNvSpPr>
          <p:nvPr>
            <p:ph type="title"/>
          </p:nvPr>
        </p:nvSpPr>
        <p:spPr>
          <a:xfrm>
            <a:off x="751681" y="457200"/>
            <a:ext cx="7793037" cy="1143000"/>
          </a:xfrm>
        </p:spPr>
        <p:txBody>
          <a:bodyPr/>
          <a:lstStyle/>
          <a:p>
            <a:pPr eaLnBrk="1" hangingPunct="1"/>
            <a:r>
              <a:rPr lang="en-US" dirty="0"/>
              <a:t>Substrate Inhibition</a:t>
            </a:r>
          </a:p>
        </p:txBody>
      </p:sp>
      <p:sp>
        <p:nvSpPr>
          <p:cNvPr id="1054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eaLnBrk="1" hangingPunct="1"/>
            <a:r>
              <a:rPr lang="en-US" sz="2800"/>
              <a:t>Caused by high substrate concentrations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685800" y="2590800"/>
            <a:ext cx="3962400" cy="2963863"/>
            <a:chOff x="672" y="1632"/>
            <a:chExt cx="2496" cy="1867"/>
          </a:xfrm>
        </p:grpSpPr>
        <p:sp>
          <p:nvSpPr>
            <p:cNvPr id="105478" name="Text Box 5"/>
            <p:cNvSpPr txBox="1">
              <a:spLocks noChangeArrowheads="1"/>
            </p:cNvSpPr>
            <p:nvPr/>
          </p:nvSpPr>
          <p:spPr bwMode="auto">
            <a:xfrm>
              <a:off x="672" y="1746"/>
              <a:ext cx="24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E + S   </a:t>
              </a:r>
              <a:r>
                <a:rPr lang="en-US" dirty="0" smtClean="0"/>
                <a:t>                     </a:t>
              </a:r>
              <a:r>
                <a:rPr lang="en-US" dirty="0"/>
                <a:t>ES               E + P</a:t>
              </a:r>
            </a:p>
          </p:txBody>
        </p:sp>
        <p:sp>
          <p:nvSpPr>
            <p:cNvPr id="105479" name="Line 6"/>
            <p:cNvSpPr>
              <a:spLocks noChangeShapeType="1"/>
            </p:cNvSpPr>
            <p:nvPr/>
          </p:nvSpPr>
          <p:spPr bwMode="auto">
            <a:xfrm>
              <a:off x="1152" y="184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480" name="Line 7"/>
            <p:cNvSpPr>
              <a:spLocks noChangeShapeType="1"/>
            </p:cNvSpPr>
            <p:nvPr/>
          </p:nvSpPr>
          <p:spPr bwMode="auto">
            <a:xfrm rot="10800000">
              <a:off x="1152" y="1890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481" name="Line 8"/>
            <p:cNvSpPr>
              <a:spLocks noChangeShapeType="1"/>
            </p:cNvSpPr>
            <p:nvPr/>
          </p:nvSpPr>
          <p:spPr bwMode="auto">
            <a:xfrm>
              <a:off x="1934" y="1869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482" name="Text Box 9"/>
            <p:cNvSpPr txBox="1">
              <a:spLocks noChangeArrowheads="1"/>
            </p:cNvSpPr>
            <p:nvPr/>
          </p:nvSpPr>
          <p:spPr bwMode="auto">
            <a:xfrm>
              <a:off x="1276" y="1632"/>
              <a:ext cx="336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600"/>
            </a:p>
            <a:p>
              <a:pPr>
                <a:spcBef>
                  <a:spcPct val="50000"/>
                </a:spcBef>
              </a:pPr>
              <a:r>
                <a:rPr lang="en-US" sz="1600"/>
                <a:t>K</a:t>
              </a:r>
              <a:r>
                <a:rPr lang="en-US" sz="1600" baseline="-25000"/>
                <a:t>m</a:t>
              </a:r>
              <a:r>
                <a:rPr lang="en-US" sz="1600" baseline="30000"/>
                <a:t>’</a:t>
              </a:r>
              <a:endParaRPr lang="en-US" sz="1600"/>
            </a:p>
          </p:txBody>
        </p:sp>
        <p:sp>
          <p:nvSpPr>
            <p:cNvPr id="105483" name="Text Box 10"/>
            <p:cNvSpPr txBox="1">
              <a:spLocks noChangeArrowheads="1"/>
            </p:cNvSpPr>
            <p:nvPr/>
          </p:nvSpPr>
          <p:spPr bwMode="auto">
            <a:xfrm>
              <a:off x="2078" y="1838"/>
              <a:ext cx="2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k</a:t>
              </a:r>
              <a:r>
                <a:rPr lang="en-US" sz="1600" baseline="-25000"/>
                <a:t>2</a:t>
              </a:r>
              <a:endParaRPr lang="en-US" sz="1600"/>
            </a:p>
          </p:txBody>
        </p:sp>
        <p:sp>
          <p:nvSpPr>
            <p:cNvPr id="105484" name="Text Box 11"/>
            <p:cNvSpPr txBox="1">
              <a:spLocks noChangeArrowheads="1"/>
            </p:cNvSpPr>
            <p:nvPr/>
          </p:nvSpPr>
          <p:spPr bwMode="auto">
            <a:xfrm>
              <a:off x="1776" y="2592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K</a:t>
              </a:r>
              <a:r>
                <a:rPr lang="en-US" sz="1600" baseline="-25000"/>
                <a:t>S1</a:t>
              </a:r>
              <a:endParaRPr lang="en-US" sz="1600"/>
            </a:p>
          </p:txBody>
        </p:sp>
        <p:sp>
          <p:nvSpPr>
            <p:cNvPr id="105485" name="Text Box 12"/>
            <p:cNvSpPr txBox="1">
              <a:spLocks noChangeArrowheads="1"/>
            </p:cNvSpPr>
            <p:nvPr/>
          </p:nvSpPr>
          <p:spPr bwMode="auto">
            <a:xfrm>
              <a:off x="1680" y="1968"/>
              <a:ext cx="480" cy="1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+</a:t>
              </a:r>
            </a:p>
            <a:p>
              <a:pPr>
                <a:spcBef>
                  <a:spcPct val="50000"/>
                </a:spcBef>
              </a:pPr>
              <a:r>
                <a:rPr lang="en-US"/>
                <a:t>S</a:t>
              </a:r>
            </a:p>
            <a:p>
              <a:pPr>
                <a:spcBef>
                  <a:spcPct val="50000"/>
                </a:spcBef>
              </a:pPr>
              <a:endParaRPr lang="en-US"/>
            </a:p>
            <a:p>
              <a:pPr>
                <a:spcBef>
                  <a:spcPct val="50000"/>
                </a:spcBef>
              </a:pPr>
              <a:endParaRPr lang="en-US"/>
            </a:p>
            <a:p>
              <a:pPr>
                <a:spcBef>
                  <a:spcPct val="50000"/>
                </a:spcBef>
              </a:pPr>
              <a:r>
                <a:rPr lang="en-US"/>
                <a:t>ES</a:t>
              </a:r>
              <a:r>
                <a:rPr lang="en-US" baseline="-25000"/>
                <a:t>2</a:t>
              </a:r>
              <a:endParaRPr lang="en-US"/>
            </a:p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105486" name="Line 13"/>
            <p:cNvSpPr>
              <a:spLocks noChangeShapeType="1"/>
            </p:cNvSpPr>
            <p:nvPr/>
          </p:nvSpPr>
          <p:spPr bwMode="auto">
            <a:xfrm flipV="1">
              <a:off x="1756" y="2496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487" name="Line 14"/>
            <p:cNvSpPr>
              <a:spLocks noChangeShapeType="1"/>
            </p:cNvSpPr>
            <p:nvPr/>
          </p:nvSpPr>
          <p:spPr bwMode="auto">
            <a:xfrm rot="10800000" flipV="1">
              <a:off x="1817" y="2496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105474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4648200" y="2603500"/>
          <a:ext cx="4038600" cy="2516188"/>
        </p:xfrm>
        <a:graphic>
          <a:graphicData uri="http://schemas.openxmlformats.org/presentationml/2006/ole">
            <p:oleObj spid="_x0000_s27650" name="Equation" r:id="rId3" imgW="1752480" imgH="109188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93037" cy="1143000"/>
          </a:xfrm>
        </p:spPr>
        <p:txBody>
          <a:bodyPr/>
          <a:lstStyle/>
          <a:p>
            <a:pPr eaLnBrk="1" hangingPunct="1"/>
            <a:r>
              <a:rPr lang="en-US" dirty="0"/>
              <a:t>Substrate Inhibition</a:t>
            </a:r>
          </a:p>
        </p:txBody>
      </p:sp>
      <p:sp>
        <p:nvSpPr>
          <p:cNvPr id="1065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sz="2800" dirty="0" smtClean="0"/>
              <a:t> At </a:t>
            </a:r>
            <a:r>
              <a:rPr lang="en-US" sz="2800" dirty="0"/>
              <a:t>low substrate concentrations [S]</a:t>
            </a:r>
            <a:r>
              <a:rPr lang="en-US" sz="2800" baseline="30000" dirty="0"/>
              <a:t>2</a:t>
            </a:r>
            <a:r>
              <a:rPr lang="en-US" sz="2800" dirty="0"/>
              <a:t>/K</a:t>
            </a:r>
            <a:r>
              <a:rPr lang="en-US" sz="2800" baseline="-25000" dirty="0"/>
              <a:t>s1</a:t>
            </a:r>
            <a:r>
              <a:rPr lang="en-US" sz="2800" dirty="0"/>
              <a:t>&lt;&lt;1 and inhibition is not observed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 Plot </a:t>
            </a:r>
            <a:r>
              <a:rPr lang="en-US" sz="2800" dirty="0"/>
              <a:t>of 1/v vs. 1/[S] gives a line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 Slope </a:t>
            </a:r>
            <a:r>
              <a:rPr lang="en-US" sz="2400" dirty="0"/>
              <a:t>= </a:t>
            </a:r>
            <a:r>
              <a:rPr lang="en-US" sz="2400" dirty="0" err="1"/>
              <a:t>K</a:t>
            </a:r>
            <a:r>
              <a:rPr lang="en-US" sz="2400" baseline="30000" dirty="0" err="1"/>
              <a:t>’</a:t>
            </a:r>
            <a:r>
              <a:rPr lang="en-US" sz="2400" baseline="-25000" dirty="0" err="1"/>
              <a:t>m</a:t>
            </a:r>
            <a:r>
              <a:rPr lang="en-US" sz="2400" dirty="0" err="1"/>
              <a:t>/V</a:t>
            </a:r>
            <a:r>
              <a:rPr lang="en-US" sz="2400" baseline="-25000" dirty="0" err="1"/>
              <a:t>m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 Intercept </a:t>
            </a:r>
            <a:r>
              <a:rPr lang="en-US" sz="2400" dirty="0"/>
              <a:t>= 1/V</a:t>
            </a:r>
            <a:r>
              <a:rPr lang="en-US" sz="2400" baseline="-25000" dirty="0"/>
              <a:t>m</a:t>
            </a:r>
            <a:endParaRPr lang="en-US" sz="2400" dirty="0"/>
          </a:p>
        </p:txBody>
      </p:sp>
      <p:graphicFrame>
        <p:nvGraphicFramePr>
          <p:cNvPr id="106498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4876800" y="2819400"/>
          <a:ext cx="3271838" cy="3505200"/>
        </p:xfrm>
        <a:graphic>
          <a:graphicData uri="http://schemas.openxmlformats.org/presentationml/2006/ole">
            <p:oleObj spid="_x0000_s28674" name="Equation" r:id="rId3" imgW="1066680" imgH="114300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93037" cy="1143000"/>
          </a:xfrm>
        </p:spPr>
        <p:txBody>
          <a:bodyPr/>
          <a:lstStyle/>
          <a:p>
            <a:pPr eaLnBrk="1" hangingPunct="1"/>
            <a:r>
              <a:rPr lang="en-US" dirty="0"/>
              <a:t>Substrate Inhibition</a:t>
            </a:r>
          </a:p>
        </p:txBody>
      </p:sp>
      <p:sp>
        <p:nvSpPr>
          <p:cNvPr id="10752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eaLnBrk="1" hangingPunct="1"/>
            <a:r>
              <a:rPr lang="en-US" sz="2800" dirty="0" smtClean="0"/>
              <a:t> At </a:t>
            </a:r>
            <a:r>
              <a:rPr lang="en-US" sz="2800" dirty="0"/>
              <a:t>high substrate concentrations, </a:t>
            </a:r>
            <a:r>
              <a:rPr lang="en-US" sz="2800" dirty="0" err="1"/>
              <a:t>K</a:t>
            </a:r>
            <a:r>
              <a:rPr lang="en-US" sz="2800" baseline="30000" dirty="0" err="1"/>
              <a:t>’</a:t>
            </a:r>
            <a:r>
              <a:rPr lang="en-US" sz="2800" baseline="-25000" dirty="0" err="1"/>
              <a:t>m</a:t>
            </a:r>
            <a:r>
              <a:rPr lang="en-US" sz="2800" dirty="0"/>
              <a:t>/[S]&lt;&lt;1, and inhibition is dominant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 Plot </a:t>
            </a:r>
            <a:r>
              <a:rPr lang="en-US" sz="2800" dirty="0"/>
              <a:t>of 1/v vs. [S] gives a straight line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 Slope </a:t>
            </a:r>
            <a:r>
              <a:rPr lang="en-US" sz="2400" dirty="0"/>
              <a:t>= 1/K</a:t>
            </a:r>
            <a:r>
              <a:rPr lang="en-US" sz="2400" baseline="-25000" dirty="0"/>
              <a:t>S1</a:t>
            </a:r>
            <a:r>
              <a:rPr lang="en-US" sz="2400" dirty="0"/>
              <a:t> </a:t>
            </a:r>
            <a:r>
              <a:rPr lang="en-US" sz="2400" dirty="0">
                <a:ea typeface="Arial" pitchFamily="26" charset="0"/>
                <a:cs typeface="Arial" pitchFamily="26" charset="0"/>
              </a:rPr>
              <a:t>· </a:t>
            </a:r>
            <a:r>
              <a:rPr lang="en-US" sz="2400" dirty="0" err="1">
                <a:ea typeface="Arial" pitchFamily="26" charset="0"/>
                <a:cs typeface="Arial" pitchFamily="26" charset="0"/>
              </a:rPr>
              <a:t>V</a:t>
            </a:r>
            <a:r>
              <a:rPr lang="en-US" sz="2400" baseline="-25000" dirty="0" err="1">
                <a:ea typeface="Arial" pitchFamily="26" charset="0"/>
                <a:cs typeface="Arial" pitchFamily="26" charset="0"/>
              </a:rPr>
              <a:t>m</a:t>
            </a:r>
            <a:endParaRPr lang="en-US" sz="2400" dirty="0" smtClean="0">
              <a:ea typeface="Arial" pitchFamily="26" charset="0"/>
              <a:cs typeface="Arial" pitchFamily="26" charset="0"/>
            </a:endParaRPr>
          </a:p>
          <a:p>
            <a:pPr lvl="1" eaLnBrk="1" hangingPunct="1"/>
            <a:r>
              <a:rPr lang="en-US" sz="2400" dirty="0" smtClean="0">
                <a:ea typeface="Arial" pitchFamily="26" charset="0"/>
                <a:cs typeface="Arial" pitchFamily="26" charset="0"/>
              </a:rPr>
              <a:t> Intercept </a:t>
            </a:r>
            <a:r>
              <a:rPr lang="en-US" sz="2400" dirty="0">
                <a:ea typeface="Arial" pitchFamily="26" charset="0"/>
                <a:cs typeface="Arial" pitchFamily="26" charset="0"/>
              </a:rPr>
              <a:t>= 1/V</a:t>
            </a:r>
            <a:r>
              <a:rPr lang="en-US" sz="2400" baseline="-25000" dirty="0">
                <a:ea typeface="Arial" pitchFamily="26" charset="0"/>
                <a:cs typeface="Arial" pitchFamily="26" charset="0"/>
              </a:rPr>
              <a:t>m</a:t>
            </a:r>
            <a:endParaRPr lang="en-US" sz="2400" dirty="0">
              <a:ea typeface="Arial" pitchFamily="26" charset="0"/>
              <a:cs typeface="Arial" pitchFamily="26" charset="0"/>
            </a:endParaRPr>
          </a:p>
        </p:txBody>
      </p:sp>
      <p:graphicFrame>
        <p:nvGraphicFramePr>
          <p:cNvPr id="107522" name="Object 2"/>
          <p:cNvGraphicFramePr>
            <a:graphicFrameLocks noChangeAspect="1"/>
          </p:cNvGraphicFramePr>
          <p:nvPr>
            <p:ph sz="quarter" idx="2"/>
          </p:nvPr>
        </p:nvGraphicFramePr>
        <p:xfrm>
          <a:off x="5029200" y="3276600"/>
          <a:ext cx="2978150" cy="3276600"/>
        </p:xfrm>
        <a:graphic>
          <a:graphicData uri="http://schemas.openxmlformats.org/presentationml/2006/ole">
            <p:oleObj spid="_x0000_s30722" name="Equation" r:id="rId3" imgW="1015920" imgH="1117440" progId="Equation.3">
              <p:embed/>
            </p:oleObj>
          </a:graphicData>
        </a:graphic>
      </p:graphicFrame>
      <p:graphicFrame>
        <p:nvGraphicFramePr>
          <p:cNvPr id="107523" name="Object 3"/>
          <p:cNvGraphicFramePr>
            <a:graphicFrameLocks noChangeAspect="1"/>
          </p:cNvGraphicFramePr>
          <p:nvPr>
            <p:ph sz="quarter" idx="3"/>
          </p:nvPr>
        </p:nvGraphicFramePr>
        <p:xfrm>
          <a:off x="914400" y="4724400"/>
          <a:ext cx="2819400" cy="1311275"/>
        </p:xfrm>
        <a:graphic>
          <a:graphicData uri="http://schemas.openxmlformats.org/presentationml/2006/ole">
            <p:oleObj spid="_x0000_s30723" name="Equation" r:id="rId4" imgW="1091880" imgH="507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066800" y="533400"/>
            <a:ext cx="2895600" cy="2370138"/>
            <a:chOff x="336" y="1008"/>
            <a:chExt cx="1824" cy="1493"/>
          </a:xfrm>
        </p:grpSpPr>
        <p:sp>
          <p:nvSpPr>
            <p:cNvPr id="104489" name="Line 4"/>
            <p:cNvSpPr>
              <a:spLocks noChangeShapeType="1"/>
            </p:cNvSpPr>
            <p:nvPr/>
          </p:nvSpPr>
          <p:spPr bwMode="auto">
            <a:xfrm flipV="1">
              <a:off x="1104" y="1008"/>
              <a:ext cx="0" cy="1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90" name="Line 5"/>
            <p:cNvSpPr>
              <a:spLocks noChangeShapeType="1"/>
            </p:cNvSpPr>
            <p:nvPr/>
          </p:nvSpPr>
          <p:spPr bwMode="auto">
            <a:xfrm>
              <a:off x="528" y="2304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91" name="Line 6"/>
            <p:cNvSpPr>
              <a:spLocks noChangeShapeType="1"/>
            </p:cNvSpPr>
            <p:nvPr/>
          </p:nvSpPr>
          <p:spPr bwMode="auto">
            <a:xfrm flipV="1">
              <a:off x="624" y="1392"/>
              <a:ext cx="1296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92" name="Line 7"/>
            <p:cNvSpPr>
              <a:spLocks noChangeShapeType="1"/>
            </p:cNvSpPr>
            <p:nvPr/>
          </p:nvSpPr>
          <p:spPr bwMode="auto">
            <a:xfrm flipV="1">
              <a:off x="864" y="1296"/>
              <a:ext cx="72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93" name="Text Box 8"/>
            <p:cNvSpPr txBox="1">
              <a:spLocks noChangeArrowheads="1"/>
            </p:cNvSpPr>
            <p:nvPr/>
          </p:nvSpPr>
          <p:spPr bwMode="auto">
            <a:xfrm>
              <a:off x="672" y="1104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1/V</a:t>
              </a:r>
            </a:p>
          </p:txBody>
        </p:sp>
        <p:sp>
          <p:nvSpPr>
            <p:cNvPr id="104494" name="Text Box 9"/>
            <p:cNvSpPr txBox="1">
              <a:spLocks noChangeArrowheads="1"/>
            </p:cNvSpPr>
            <p:nvPr/>
          </p:nvSpPr>
          <p:spPr bwMode="auto">
            <a:xfrm>
              <a:off x="1536" y="1152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I&gt;0</a:t>
              </a:r>
            </a:p>
          </p:txBody>
        </p:sp>
        <p:sp>
          <p:nvSpPr>
            <p:cNvPr id="104495" name="Text Box 10"/>
            <p:cNvSpPr txBox="1">
              <a:spLocks noChangeArrowheads="1"/>
            </p:cNvSpPr>
            <p:nvPr/>
          </p:nvSpPr>
          <p:spPr bwMode="auto">
            <a:xfrm>
              <a:off x="1680" y="1488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I=0</a:t>
              </a:r>
            </a:p>
          </p:txBody>
        </p:sp>
        <p:sp>
          <p:nvSpPr>
            <p:cNvPr id="104496" name="Text Box 11"/>
            <p:cNvSpPr txBox="1">
              <a:spLocks noChangeArrowheads="1"/>
            </p:cNvSpPr>
            <p:nvPr/>
          </p:nvSpPr>
          <p:spPr bwMode="auto">
            <a:xfrm>
              <a:off x="727" y="1768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1/V</a:t>
              </a:r>
              <a:r>
                <a:rPr lang="en-US" baseline="-25000"/>
                <a:t>m</a:t>
              </a:r>
              <a:endParaRPr lang="en-US"/>
            </a:p>
          </p:txBody>
        </p:sp>
        <p:sp>
          <p:nvSpPr>
            <p:cNvPr id="104497" name="Text Box 12"/>
            <p:cNvSpPr txBox="1">
              <a:spLocks noChangeArrowheads="1"/>
            </p:cNvSpPr>
            <p:nvPr/>
          </p:nvSpPr>
          <p:spPr bwMode="auto">
            <a:xfrm>
              <a:off x="336" y="2265"/>
              <a:ext cx="5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-1/K</a:t>
              </a:r>
              <a:r>
                <a:rPr lang="en-US" baseline="-25000"/>
                <a:t>m</a:t>
              </a:r>
              <a:endParaRPr lang="en-US"/>
            </a:p>
          </p:txBody>
        </p:sp>
        <p:sp>
          <p:nvSpPr>
            <p:cNvPr id="104498" name="Text Box 13"/>
            <p:cNvSpPr txBox="1">
              <a:spLocks noChangeArrowheads="1"/>
            </p:cNvSpPr>
            <p:nvPr/>
          </p:nvSpPr>
          <p:spPr bwMode="auto">
            <a:xfrm>
              <a:off x="720" y="2265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-1/K</a:t>
              </a:r>
              <a:r>
                <a:rPr lang="en-US" baseline="-25000"/>
                <a:t>m,app</a:t>
              </a:r>
              <a:endParaRPr lang="en-US"/>
            </a:p>
          </p:txBody>
        </p:sp>
        <p:sp>
          <p:nvSpPr>
            <p:cNvPr id="104499" name="Text Box 14"/>
            <p:cNvSpPr txBox="1">
              <a:spLocks noChangeArrowheads="1"/>
            </p:cNvSpPr>
            <p:nvPr/>
          </p:nvSpPr>
          <p:spPr bwMode="auto">
            <a:xfrm>
              <a:off x="1632" y="2270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1/[S]</a:t>
              </a: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5029200" y="533401"/>
            <a:ext cx="3124200" cy="2438401"/>
            <a:chOff x="144" y="2347"/>
            <a:chExt cx="1968" cy="1536"/>
          </a:xfrm>
        </p:grpSpPr>
        <p:sp>
          <p:nvSpPr>
            <p:cNvPr id="104477" name="Line 17"/>
            <p:cNvSpPr>
              <a:spLocks noChangeShapeType="1"/>
            </p:cNvSpPr>
            <p:nvPr/>
          </p:nvSpPr>
          <p:spPr bwMode="auto">
            <a:xfrm flipV="1">
              <a:off x="1056" y="2347"/>
              <a:ext cx="0" cy="1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78" name="Line 18"/>
            <p:cNvSpPr>
              <a:spLocks noChangeShapeType="1"/>
            </p:cNvSpPr>
            <p:nvPr/>
          </p:nvSpPr>
          <p:spPr bwMode="auto">
            <a:xfrm>
              <a:off x="480" y="3643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79" name="Text Box 21"/>
            <p:cNvSpPr txBox="1">
              <a:spLocks noChangeArrowheads="1"/>
            </p:cNvSpPr>
            <p:nvPr/>
          </p:nvSpPr>
          <p:spPr bwMode="auto">
            <a:xfrm>
              <a:off x="624" y="2443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1/V</a:t>
              </a:r>
            </a:p>
          </p:txBody>
        </p:sp>
        <p:sp>
          <p:nvSpPr>
            <p:cNvPr id="104480" name="Text Box 22"/>
            <p:cNvSpPr txBox="1">
              <a:spLocks noChangeArrowheads="1"/>
            </p:cNvSpPr>
            <p:nvPr/>
          </p:nvSpPr>
          <p:spPr bwMode="auto">
            <a:xfrm>
              <a:off x="1440" y="2592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I&gt;0</a:t>
              </a:r>
            </a:p>
          </p:txBody>
        </p:sp>
        <p:sp>
          <p:nvSpPr>
            <p:cNvPr id="104481" name="Text Box 23"/>
            <p:cNvSpPr txBox="1">
              <a:spLocks noChangeArrowheads="1"/>
            </p:cNvSpPr>
            <p:nvPr/>
          </p:nvSpPr>
          <p:spPr bwMode="auto">
            <a:xfrm>
              <a:off x="1536" y="2832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I=0</a:t>
              </a:r>
            </a:p>
          </p:txBody>
        </p:sp>
        <p:sp>
          <p:nvSpPr>
            <p:cNvPr id="104482" name="Text Box 24"/>
            <p:cNvSpPr txBox="1">
              <a:spLocks noChangeArrowheads="1"/>
            </p:cNvSpPr>
            <p:nvPr/>
          </p:nvSpPr>
          <p:spPr bwMode="auto">
            <a:xfrm>
              <a:off x="1008" y="3321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1/V</a:t>
              </a:r>
              <a:r>
                <a:rPr lang="en-US" baseline="-25000"/>
                <a:t>m</a:t>
              </a:r>
              <a:endParaRPr lang="en-US"/>
            </a:p>
          </p:txBody>
        </p:sp>
        <p:sp>
          <p:nvSpPr>
            <p:cNvPr id="104483" name="Text Box 25"/>
            <p:cNvSpPr txBox="1">
              <a:spLocks noChangeArrowheads="1"/>
            </p:cNvSpPr>
            <p:nvPr/>
          </p:nvSpPr>
          <p:spPr bwMode="auto">
            <a:xfrm>
              <a:off x="672" y="3595"/>
              <a:ext cx="5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-1/K</a:t>
              </a:r>
              <a:r>
                <a:rPr lang="en-US" baseline="-25000" dirty="0"/>
                <a:t>m</a:t>
              </a:r>
              <a:endParaRPr lang="en-US" dirty="0"/>
            </a:p>
          </p:txBody>
        </p:sp>
        <p:sp>
          <p:nvSpPr>
            <p:cNvPr id="104484" name="Text Box 26"/>
            <p:cNvSpPr txBox="1">
              <a:spLocks noChangeArrowheads="1"/>
            </p:cNvSpPr>
            <p:nvPr/>
          </p:nvSpPr>
          <p:spPr bwMode="auto">
            <a:xfrm>
              <a:off x="144" y="365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-1/K</a:t>
              </a:r>
              <a:r>
                <a:rPr lang="en-US" baseline="-25000" dirty="0"/>
                <a:t>m,app</a:t>
              </a:r>
              <a:endParaRPr lang="en-US" dirty="0"/>
            </a:p>
          </p:txBody>
        </p:sp>
        <p:sp>
          <p:nvSpPr>
            <p:cNvPr id="104485" name="Text Box 27"/>
            <p:cNvSpPr txBox="1">
              <a:spLocks noChangeArrowheads="1"/>
            </p:cNvSpPr>
            <p:nvPr/>
          </p:nvSpPr>
          <p:spPr bwMode="auto">
            <a:xfrm>
              <a:off x="1584" y="3609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1/[S]</a:t>
              </a:r>
            </a:p>
          </p:txBody>
        </p:sp>
        <p:sp>
          <p:nvSpPr>
            <p:cNvPr id="104486" name="Line 28"/>
            <p:cNvSpPr>
              <a:spLocks noChangeShapeType="1"/>
            </p:cNvSpPr>
            <p:nvPr/>
          </p:nvSpPr>
          <p:spPr bwMode="auto">
            <a:xfrm flipV="1">
              <a:off x="528" y="2688"/>
              <a:ext cx="96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87" name="Line 29"/>
            <p:cNvSpPr>
              <a:spLocks noChangeShapeType="1"/>
            </p:cNvSpPr>
            <p:nvPr/>
          </p:nvSpPr>
          <p:spPr bwMode="auto">
            <a:xfrm flipV="1">
              <a:off x="830" y="2825"/>
              <a:ext cx="768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88" name="Text Box 30"/>
            <p:cNvSpPr txBox="1">
              <a:spLocks noChangeArrowheads="1"/>
            </p:cNvSpPr>
            <p:nvPr/>
          </p:nvSpPr>
          <p:spPr bwMode="auto">
            <a:xfrm>
              <a:off x="384" y="3024"/>
              <a:ext cx="7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1/V</a:t>
              </a:r>
              <a:r>
                <a:rPr lang="en-US" baseline="-25000"/>
                <a:t>m,app</a:t>
              </a:r>
              <a:endParaRPr lang="en-US"/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1066800" y="3573463"/>
            <a:ext cx="2895600" cy="2370137"/>
            <a:chOff x="288" y="2251"/>
            <a:chExt cx="1824" cy="1493"/>
          </a:xfrm>
        </p:grpSpPr>
        <p:sp>
          <p:nvSpPr>
            <p:cNvPr id="104466" name="Line 33"/>
            <p:cNvSpPr>
              <a:spLocks noChangeShapeType="1"/>
            </p:cNvSpPr>
            <p:nvPr/>
          </p:nvSpPr>
          <p:spPr bwMode="auto">
            <a:xfrm flipV="1">
              <a:off x="1056" y="2251"/>
              <a:ext cx="0" cy="1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67" name="Line 34"/>
            <p:cNvSpPr>
              <a:spLocks noChangeShapeType="1"/>
            </p:cNvSpPr>
            <p:nvPr/>
          </p:nvSpPr>
          <p:spPr bwMode="auto">
            <a:xfrm>
              <a:off x="480" y="3547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68" name="Text Box 37"/>
            <p:cNvSpPr txBox="1">
              <a:spLocks noChangeArrowheads="1"/>
            </p:cNvSpPr>
            <p:nvPr/>
          </p:nvSpPr>
          <p:spPr bwMode="auto">
            <a:xfrm>
              <a:off x="624" y="2347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1/V</a:t>
              </a:r>
            </a:p>
          </p:txBody>
        </p:sp>
        <p:sp>
          <p:nvSpPr>
            <p:cNvPr id="104469" name="Text Box 38"/>
            <p:cNvSpPr txBox="1">
              <a:spLocks noChangeArrowheads="1"/>
            </p:cNvSpPr>
            <p:nvPr/>
          </p:nvSpPr>
          <p:spPr bwMode="auto">
            <a:xfrm>
              <a:off x="1488" y="2457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I&gt;0</a:t>
              </a:r>
            </a:p>
          </p:txBody>
        </p:sp>
        <p:sp>
          <p:nvSpPr>
            <p:cNvPr id="104470" name="Text Box 39"/>
            <p:cNvSpPr txBox="1">
              <a:spLocks noChangeArrowheads="1"/>
            </p:cNvSpPr>
            <p:nvPr/>
          </p:nvSpPr>
          <p:spPr bwMode="auto">
            <a:xfrm>
              <a:off x="1632" y="2731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I=0</a:t>
              </a:r>
            </a:p>
          </p:txBody>
        </p:sp>
        <p:sp>
          <p:nvSpPr>
            <p:cNvPr id="104471" name="Text Box 40"/>
            <p:cNvSpPr txBox="1">
              <a:spLocks noChangeArrowheads="1"/>
            </p:cNvSpPr>
            <p:nvPr/>
          </p:nvSpPr>
          <p:spPr bwMode="auto">
            <a:xfrm>
              <a:off x="1104" y="3216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1/V</a:t>
              </a:r>
              <a:r>
                <a:rPr lang="en-US" baseline="-25000"/>
                <a:t>m</a:t>
              </a:r>
              <a:endParaRPr lang="en-US"/>
            </a:p>
          </p:txBody>
        </p:sp>
        <p:sp>
          <p:nvSpPr>
            <p:cNvPr id="104472" name="Text Box 41"/>
            <p:cNvSpPr txBox="1">
              <a:spLocks noChangeArrowheads="1"/>
            </p:cNvSpPr>
            <p:nvPr/>
          </p:nvSpPr>
          <p:spPr bwMode="auto">
            <a:xfrm>
              <a:off x="384" y="3508"/>
              <a:ext cx="5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-1/K</a:t>
              </a:r>
              <a:r>
                <a:rPr lang="en-US" baseline="-25000"/>
                <a:t>m</a:t>
              </a:r>
              <a:endParaRPr lang="en-US"/>
            </a:p>
          </p:txBody>
        </p:sp>
        <p:sp>
          <p:nvSpPr>
            <p:cNvPr id="104473" name="Text Box 43"/>
            <p:cNvSpPr txBox="1">
              <a:spLocks noChangeArrowheads="1"/>
            </p:cNvSpPr>
            <p:nvPr/>
          </p:nvSpPr>
          <p:spPr bwMode="auto">
            <a:xfrm>
              <a:off x="1584" y="3513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1/[S]</a:t>
              </a:r>
            </a:p>
          </p:txBody>
        </p:sp>
        <p:sp>
          <p:nvSpPr>
            <p:cNvPr id="104474" name="Line 44"/>
            <p:cNvSpPr>
              <a:spLocks noChangeShapeType="1"/>
            </p:cNvSpPr>
            <p:nvPr/>
          </p:nvSpPr>
          <p:spPr bwMode="auto">
            <a:xfrm flipV="1">
              <a:off x="624" y="2640"/>
              <a:ext cx="864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75" name="Line 45"/>
            <p:cNvSpPr>
              <a:spLocks noChangeShapeType="1"/>
            </p:cNvSpPr>
            <p:nvPr/>
          </p:nvSpPr>
          <p:spPr bwMode="auto">
            <a:xfrm flipV="1">
              <a:off x="624" y="2832"/>
              <a:ext cx="1008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76" name="Text Box 46"/>
            <p:cNvSpPr txBox="1">
              <a:spLocks noChangeArrowheads="1"/>
            </p:cNvSpPr>
            <p:nvPr/>
          </p:nvSpPr>
          <p:spPr bwMode="auto">
            <a:xfrm>
              <a:off x="288" y="3072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1/V</a:t>
              </a:r>
              <a:r>
                <a:rPr lang="en-US" baseline="-25000"/>
                <a:t>m,app</a:t>
              </a:r>
              <a:endParaRPr lang="en-US"/>
            </a:p>
          </p:txBody>
        </p:sp>
      </p:grpSp>
      <p:grpSp>
        <p:nvGrpSpPr>
          <p:cNvPr id="5" name="Group 61"/>
          <p:cNvGrpSpPr>
            <a:grpSpLocks/>
          </p:cNvGrpSpPr>
          <p:nvPr/>
        </p:nvGrpSpPr>
        <p:grpSpPr bwMode="auto">
          <a:xfrm>
            <a:off x="5257800" y="3573463"/>
            <a:ext cx="2895600" cy="2370137"/>
            <a:chOff x="2880" y="2203"/>
            <a:chExt cx="1824" cy="1493"/>
          </a:xfrm>
        </p:grpSpPr>
        <p:sp>
          <p:nvSpPr>
            <p:cNvPr id="104458" name="Line 49"/>
            <p:cNvSpPr>
              <a:spLocks noChangeShapeType="1"/>
            </p:cNvSpPr>
            <p:nvPr/>
          </p:nvSpPr>
          <p:spPr bwMode="auto">
            <a:xfrm flipV="1">
              <a:off x="3648" y="2203"/>
              <a:ext cx="0" cy="1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59" name="Line 50"/>
            <p:cNvSpPr>
              <a:spLocks noChangeShapeType="1"/>
            </p:cNvSpPr>
            <p:nvPr/>
          </p:nvSpPr>
          <p:spPr bwMode="auto">
            <a:xfrm>
              <a:off x="3072" y="3499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60" name="Line 51"/>
            <p:cNvSpPr>
              <a:spLocks noChangeShapeType="1"/>
            </p:cNvSpPr>
            <p:nvPr/>
          </p:nvSpPr>
          <p:spPr bwMode="auto">
            <a:xfrm flipV="1">
              <a:off x="3168" y="2587"/>
              <a:ext cx="1296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61" name="Text Box 53"/>
            <p:cNvSpPr txBox="1">
              <a:spLocks noChangeArrowheads="1"/>
            </p:cNvSpPr>
            <p:nvPr/>
          </p:nvSpPr>
          <p:spPr bwMode="auto">
            <a:xfrm>
              <a:off x="3216" y="2299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1/V</a:t>
              </a:r>
            </a:p>
          </p:txBody>
        </p:sp>
        <p:sp>
          <p:nvSpPr>
            <p:cNvPr id="104462" name="Text Box 56"/>
            <p:cNvSpPr txBox="1">
              <a:spLocks noChangeArrowheads="1"/>
            </p:cNvSpPr>
            <p:nvPr/>
          </p:nvSpPr>
          <p:spPr bwMode="auto">
            <a:xfrm>
              <a:off x="3696" y="3120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1/V</a:t>
              </a:r>
              <a:r>
                <a:rPr lang="en-US" baseline="-25000"/>
                <a:t>m</a:t>
              </a:r>
              <a:endParaRPr lang="en-US"/>
            </a:p>
          </p:txBody>
        </p:sp>
        <p:sp>
          <p:nvSpPr>
            <p:cNvPr id="104463" name="Text Box 57"/>
            <p:cNvSpPr txBox="1">
              <a:spLocks noChangeArrowheads="1"/>
            </p:cNvSpPr>
            <p:nvPr/>
          </p:nvSpPr>
          <p:spPr bwMode="auto">
            <a:xfrm>
              <a:off x="2880" y="3460"/>
              <a:ext cx="5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-1/K</a:t>
              </a:r>
              <a:r>
                <a:rPr lang="en-US" baseline="-25000"/>
                <a:t>m</a:t>
              </a:r>
              <a:endParaRPr lang="en-US"/>
            </a:p>
          </p:txBody>
        </p:sp>
        <p:sp>
          <p:nvSpPr>
            <p:cNvPr id="104464" name="Text Box 59"/>
            <p:cNvSpPr txBox="1">
              <a:spLocks noChangeArrowheads="1"/>
            </p:cNvSpPr>
            <p:nvPr/>
          </p:nvSpPr>
          <p:spPr bwMode="auto">
            <a:xfrm>
              <a:off x="4176" y="3465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1/[S]</a:t>
              </a:r>
            </a:p>
          </p:txBody>
        </p:sp>
        <p:sp>
          <p:nvSpPr>
            <p:cNvPr id="104465" name="Freeform 60"/>
            <p:cNvSpPr>
              <a:spLocks/>
            </p:cNvSpPr>
            <p:nvPr/>
          </p:nvSpPr>
          <p:spPr bwMode="auto">
            <a:xfrm>
              <a:off x="3640" y="2304"/>
              <a:ext cx="728" cy="616"/>
            </a:xfrm>
            <a:custGeom>
              <a:avLst/>
              <a:gdLst>
                <a:gd name="T0" fmla="*/ 104 w 728"/>
                <a:gd name="T1" fmla="*/ 0 h 616"/>
                <a:gd name="T2" fmla="*/ 104 w 728"/>
                <a:gd name="T3" fmla="*/ 576 h 616"/>
                <a:gd name="T4" fmla="*/ 728 w 728"/>
                <a:gd name="T5" fmla="*/ 240 h 616"/>
                <a:gd name="T6" fmla="*/ 0 60000 65536"/>
                <a:gd name="T7" fmla="*/ 0 60000 65536"/>
                <a:gd name="T8" fmla="*/ 0 60000 65536"/>
                <a:gd name="T9" fmla="*/ 0 w 728"/>
                <a:gd name="T10" fmla="*/ 0 h 616"/>
                <a:gd name="T11" fmla="*/ 728 w 728"/>
                <a:gd name="T12" fmla="*/ 616 h 6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8" h="616">
                  <a:moveTo>
                    <a:pt x="104" y="0"/>
                  </a:moveTo>
                  <a:cubicBezTo>
                    <a:pt x="52" y="268"/>
                    <a:pt x="0" y="536"/>
                    <a:pt x="104" y="576"/>
                  </a:cubicBezTo>
                  <a:cubicBezTo>
                    <a:pt x="208" y="616"/>
                    <a:pt x="468" y="428"/>
                    <a:pt x="728" y="24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4454" name="Text Box 62"/>
          <p:cNvSpPr txBox="1">
            <a:spLocks noChangeArrowheads="1"/>
          </p:cNvSpPr>
          <p:nvPr/>
        </p:nvSpPr>
        <p:spPr bwMode="auto">
          <a:xfrm>
            <a:off x="1752600" y="29718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Competitive</a:t>
            </a:r>
          </a:p>
        </p:txBody>
      </p:sp>
      <p:sp>
        <p:nvSpPr>
          <p:cNvPr id="104455" name="Text Box 63"/>
          <p:cNvSpPr txBox="1">
            <a:spLocks noChangeArrowheads="1"/>
          </p:cNvSpPr>
          <p:nvPr/>
        </p:nvSpPr>
        <p:spPr bwMode="auto">
          <a:xfrm>
            <a:off x="5715000" y="2986088"/>
            <a:ext cx="2438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Uncompetitive</a:t>
            </a:r>
          </a:p>
        </p:txBody>
      </p:sp>
      <p:sp>
        <p:nvSpPr>
          <p:cNvPr id="104456" name="Text Box 64"/>
          <p:cNvSpPr txBox="1">
            <a:spLocks noChangeArrowheads="1"/>
          </p:cNvSpPr>
          <p:nvPr/>
        </p:nvSpPr>
        <p:spPr bwMode="auto">
          <a:xfrm>
            <a:off x="1600200" y="6186488"/>
            <a:ext cx="2438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Non-Competitive</a:t>
            </a:r>
          </a:p>
        </p:txBody>
      </p:sp>
      <p:sp>
        <p:nvSpPr>
          <p:cNvPr id="104457" name="Text Box 65"/>
          <p:cNvSpPr txBox="1">
            <a:spLocks noChangeArrowheads="1"/>
          </p:cNvSpPr>
          <p:nvPr/>
        </p:nvSpPr>
        <p:spPr bwMode="auto">
          <a:xfrm>
            <a:off x="5562600" y="6172200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Substrate Inhibition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Effects of pH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 Presence </a:t>
            </a:r>
            <a:r>
              <a:rPr lang="en-US" dirty="0"/>
              <a:t>of ionic groups that must be in acid or base form to function</a:t>
            </a:r>
          </a:p>
          <a:p>
            <a:pPr lvl="1" eaLnBrk="1" hangingPunct="1"/>
            <a:r>
              <a:rPr lang="en-US" dirty="0"/>
              <a:t>Changes in pH can change activity</a:t>
            </a:r>
            <a:endParaRPr lang="en-US" dirty="0" smtClean="0"/>
          </a:p>
          <a:p>
            <a:pPr eaLnBrk="1" hangingPunct="1"/>
            <a:r>
              <a:rPr lang="en-US" dirty="0" smtClean="0"/>
              <a:t> Changes </a:t>
            </a:r>
            <a:r>
              <a:rPr lang="en-US" dirty="0"/>
              <a:t>in pH can alter the 3-D shape</a:t>
            </a:r>
            <a:endParaRPr lang="en-US" dirty="0" smtClean="0"/>
          </a:p>
          <a:p>
            <a:pPr eaLnBrk="1" hangingPunct="1"/>
            <a:r>
              <a:rPr lang="en-US" dirty="0" smtClean="0"/>
              <a:t> Optimum </a:t>
            </a:r>
            <a:r>
              <a:rPr lang="en-US" dirty="0"/>
              <a:t>pH</a:t>
            </a:r>
            <a:r>
              <a:rPr lang="en-US" dirty="0" smtClean="0"/>
              <a:t> can be determined </a:t>
            </a:r>
            <a:r>
              <a:rPr lang="en-US" dirty="0"/>
              <a:t>experimentally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</a:t>
            </a:r>
            <a:r>
              <a:rPr lang="en-US" dirty="0" smtClean="0"/>
              <a:t>pH</a:t>
            </a:r>
            <a:endParaRPr lang="en-US" dirty="0"/>
          </a:p>
        </p:txBody>
      </p:sp>
      <p:sp>
        <p:nvSpPr>
          <p:cNvPr id="4198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986" name="Object 1"/>
          <p:cNvGraphicFramePr>
            <a:graphicFrameLocks noChangeAspect="1"/>
          </p:cNvGraphicFramePr>
          <p:nvPr/>
        </p:nvGraphicFramePr>
        <p:xfrm>
          <a:off x="1084263" y="2286000"/>
          <a:ext cx="7069137" cy="4229100"/>
        </p:xfrm>
        <a:graphic>
          <a:graphicData uri="http://schemas.openxmlformats.org/presentationml/2006/ole">
            <p:oleObj spid="_x0000_s36866" r:id="rId3" imgW="5875020" imgH="35077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r>
              <a:rPr lang="en-US" altLang="zh-CN" dirty="0">
                <a:latin typeface="Helvetica"/>
                <a:ea typeface="宋体" pitchFamily="26" charset="-122"/>
                <a:cs typeface="宋体" pitchFamily="26" charset="-122"/>
              </a:rPr>
              <a:t>Effect of pH on Enzymatic Activity</a:t>
            </a:r>
            <a:endParaRPr lang="zh-CN" altLang="en-US" dirty="0">
              <a:latin typeface="Helvetica"/>
              <a:ea typeface="宋体" pitchFamily="26" charset="-122"/>
              <a:cs typeface="宋体" pitchFamily="26" charset="-122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Wingdings" pitchFamily="26" charset="2"/>
              <a:buNone/>
            </a:pPr>
            <a:endParaRPr lang="en-US" altLang="zh-CN">
              <a:ea typeface="宋体" pitchFamily="26" charset="-122"/>
              <a:cs typeface="宋体" pitchFamily="26" charset="-122"/>
            </a:endParaRPr>
          </a:p>
          <a:p>
            <a:pPr>
              <a:buFont typeface="Wingdings" pitchFamily="26" charset="2"/>
              <a:buNone/>
            </a:pPr>
            <a:endParaRPr lang="zh-CN" altLang="en-US">
              <a:ea typeface="宋体" pitchFamily="26" charset="-122"/>
              <a:cs typeface="宋体" pitchFamily="26" charset="-122"/>
            </a:endParaRPr>
          </a:p>
        </p:txBody>
      </p:sp>
      <p:pic>
        <p:nvPicPr>
          <p:cNvPr id="63492" name="Picture 4" descr="C:\Documents and Settings\chen\桌面\p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809750"/>
            <a:ext cx="57912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609600" y="4191000"/>
            <a:ext cx="8059738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zh-CN" sz="2000" dirty="0">
                <a:latin typeface="Times New Roman" pitchFamily="26" charset="0"/>
                <a:ea typeface="宋体" pitchFamily="26" charset="-122"/>
                <a:cs typeface="宋体" pitchFamily="26" charset="-122"/>
              </a:rPr>
              <a:t>Enzyme-substrate recognition and the catalytic events that ensue are greatly dependent on pH. An enzyme possesses an array of </a:t>
            </a:r>
            <a:r>
              <a:rPr lang="en-US" altLang="zh-CN" sz="2000" dirty="0" err="1">
                <a:latin typeface="Times New Roman" pitchFamily="26" charset="0"/>
                <a:ea typeface="宋体" pitchFamily="26" charset="-122"/>
                <a:cs typeface="宋体" pitchFamily="26" charset="-122"/>
              </a:rPr>
              <a:t>ionizable</a:t>
            </a:r>
            <a:r>
              <a:rPr lang="en-US" altLang="zh-CN" sz="2000" dirty="0">
                <a:latin typeface="Times New Roman" pitchFamily="26" charset="0"/>
                <a:ea typeface="宋体" pitchFamily="26" charset="-122"/>
                <a:cs typeface="宋体" pitchFamily="26" charset="-122"/>
              </a:rPr>
              <a:t> side chains and prosthetic groups that not only determine its secondary and tertiary structure but may also be intimately involved in its active site. </a:t>
            </a:r>
          </a:p>
          <a:p>
            <a:r>
              <a:rPr lang="en-US" altLang="zh-CN" sz="2000" dirty="0">
                <a:latin typeface="Times New Roman" pitchFamily="26" charset="0"/>
                <a:ea typeface="宋体" pitchFamily="26" charset="-122"/>
                <a:cs typeface="宋体" pitchFamily="26" charset="-122"/>
              </a:rPr>
              <a:t>Further, the substrate itself often has ionizing groups, and one or another of the ionic forms may preferentially interact with the enzyme.</a:t>
            </a:r>
            <a:endParaRPr lang="zh-CN" altLang="en-US" sz="2000" dirty="0">
              <a:latin typeface="Times New Roman" pitchFamily="26" charset="0"/>
              <a:ea typeface="宋体" pitchFamily="26" charset="-122"/>
              <a:cs typeface="宋体" pitchFamily="26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688262" cy="1211262"/>
          </a:xfrm>
        </p:spPr>
        <p:txBody>
          <a:bodyPr/>
          <a:lstStyle/>
          <a:p>
            <a:r>
              <a:rPr lang="en-US" altLang="zh-CN" dirty="0" smtClean="0">
                <a:ea typeface="宋体" pitchFamily="26" charset="-122"/>
                <a:cs typeface="宋体" pitchFamily="26" charset="-122"/>
              </a:rPr>
              <a:t>Enzyme </a:t>
            </a:r>
            <a:r>
              <a:rPr lang="en-US" altLang="zh-CN" dirty="0">
                <a:ea typeface="宋体" pitchFamily="26" charset="-122"/>
                <a:cs typeface="宋体" pitchFamily="26" charset="-122"/>
              </a:rPr>
              <a:t>Inhibition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924800" cy="41148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sz="1800" dirty="0">
                <a:ea typeface="宋体" pitchFamily="26" charset="-122"/>
                <a:cs typeface="宋体" pitchFamily="26" charset="-122"/>
              </a:rPr>
              <a:t>Enzyme can be inhibited by inhibitors. Inhibitors are tools to scientists to understand enzymes. Inhibitors are also in many cases pharmaceutical reagents against diseases;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altLang="zh-CN" sz="1800" dirty="0">
              <a:ea typeface="宋体" pitchFamily="26" charset="-122"/>
              <a:cs typeface="宋体" pitchFamily="26" charset="-122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sz="1800" dirty="0">
                <a:ea typeface="宋体" pitchFamily="26" charset="-122"/>
                <a:cs typeface="宋体" pitchFamily="26" charset="-122"/>
              </a:rPr>
              <a:t>Inhibitors inhibit enzyme function by binding with enzymes. The binding reaction can be either </a:t>
            </a:r>
            <a:r>
              <a:rPr lang="en-US" altLang="zh-CN" sz="1800" dirty="0">
                <a:solidFill>
                  <a:schemeClr val="tx2"/>
                </a:solidFill>
                <a:ea typeface="宋体" pitchFamily="26" charset="-122"/>
                <a:cs typeface="宋体" pitchFamily="26" charset="-122"/>
              </a:rPr>
              <a:t>reversible</a:t>
            </a:r>
            <a:r>
              <a:rPr lang="en-US" altLang="zh-CN" sz="1800" dirty="0">
                <a:ea typeface="宋体" pitchFamily="26" charset="-122"/>
                <a:cs typeface="宋体" pitchFamily="26" charset="-122"/>
              </a:rPr>
              <a:t> or </a:t>
            </a:r>
            <a:r>
              <a:rPr lang="en-US" altLang="zh-CN" sz="1800" dirty="0">
                <a:solidFill>
                  <a:schemeClr val="tx2"/>
                </a:solidFill>
                <a:ea typeface="宋体" pitchFamily="26" charset="-122"/>
                <a:cs typeface="宋体" pitchFamily="26" charset="-122"/>
              </a:rPr>
              <a:t>irreversible</a:t>
            </a:r>
            <a:r>
              <a:rPr lang="en-US" altLang="zh-CN" sz="1800" dirty="0">
                <a:ea typeface="宋体" pitchFamily="26" charset="-122"/>
                <a:cs typeface="宋体" pitchFamily="26" charset="-122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altLang="zh-CN" sz="1800" dirty="0">
              <a:ea typeface="宋体" pitchFamily="26" charset="-122"/>
              <a:cs typeface="宋体" pitchFamily="26" charset="-122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sz="1800" dirty="0">
                <a:ea typeface="宋体" pitchFamily="26" charset="-122"/>
                <a:cs typeface="宋体" pitchFamily="26" charset="-122"/>
              </a:rPr>
              <a:t>Reversible inhibitors associate with enzymes through non-covalent interactions. Reversible inhibitors include three kinds: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zh-CN" sz="1600" dirty="0">
                <a:ea typeface="宋体" pitchFamily="26" charset="-122"/>
                <a:cs typeface="宋体" pitchFamily="26" charset="-122"/>
              </a:rPr>
              <a:t>Competitive inhibitors;</a:t>
            </a:r>
            <a:endParaRPr lang="en-US" altLang="zh-CN" sz="1600" dirty="0" smtClean="0">
              <a:ea typeface="宋体" pitchFamily="26" charset="-122"/>
              <a:cs typeface="宋体" pitchFamily="26" charset="-122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zh-CN" sz="1600" dirty="0" smtClean="0">
                <a:ea typeface="宋体" pitchFamily="26" charset="-122"/>
                <a:cs typeface="宋体" pitchFamily="26" charset="-122"/>
              </a:rPr>
              <a:t>Un-competitive inhibitors;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zh-CN" sz="1600" dirty="0" smtClean="0">
                <a:ea typeface="宋体" pitchFamily="26" charset="-122"/>
                <a:cs typeface="宋体" pitchFamily="26" charset="-122"/>
              </a:rPr>
              <a:t>Mixed inhibitors (Non</a:t>
            </a:r>
            <a:r>
              <a:rPr lang="en-US" altLang="zh-CN" sz="1600" dirty="0">
                <a:ea typeface="宋体" pitchFamily="26" charset="-122"/>
                <a:cs typeface="宋体" pitchFamily="26" charset="-122"/>
              </a:rPr>
              <a:t>-competitive </a:t>
            </a:r>
            <a:r>
              <a:rPr lang="en-US" altLang="zh-CN" sz="1600" dirty="0" smtClean="0">
                <a:ea typeface="宋体" pitchFamily="26" charset="-122"/>
                <a:cs typeface="宋体" pitchFamily="26" charset="-122"/>
              </a:rPr>
              <a:t>inhibitors)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altLang="zh-CN" sz="1800" dirty="0" smtClean="0">
              <a:ea typeface="宋体" pitchFamily="26" charset="-122"/>
              <a:cs typeface="宋体" pitchFamily="26" charset="-122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sz="1800" dirty="0">
                <a:ea typeface="宋体" pitchFamily="26" charset="-122"/>
                <a:cs typeface="宋体" pitchFamily="26" charset="-122"/>
              </a:rPr>
              <a:t> Irreversible inhibitors associate with enzymes through covalent interactions. Thus the consequences of irreversible inhibitors is to decrease in the concentration of active enzymes. 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zh-CN" sz="2800" dirty="0">
              <a:ea typeface="宋体" pitchFamily="26" charset="-122"/>
              <a:cs typeface="宋体" pitchFamily="26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8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8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2" grpId="0" autoUpdateAnimBg="0"/>
      <p:bldP spid="158723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Rectangle 2"/>
          <p:cNvSpPr>
            <a:spLocks noGrp="1" noChangeArrowheads="1"/>
          </p:cNvSpPr>
          <p:nvPr>
            <p:ph type="title"/>
          </p:nvPr>
        </p:nvSpPr>
        <p:spPr>
          <a:xfrm>
            <a:off x="665163" y="304800"/>
            <a:ext cx="7793037" cy="1143000"/>
          </a:xfrm>
        </p:spPr>
        <p:txBody>
          <a:bodyPr/>
          <a:lstStyle/>
          <a:p>
            <a:pPr eaLnBrk="1" hangingPunct="1"/>
            <a:r>
              <a:rPr lang="en-US" dirty="0"/>
              <a:t>Effects of Temperature</a:t>
            </a:r>
          </a:p>
        </p:txBody>
      </p:sp>
      <p:sp>
        <p:nvSpPr>
          <p:cNvPr id="10957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47800"/>
            <a:ext cx="8382000" cy="4525963"/>
          </a:xfrm>
        </p:spPr>
        <p:txBody>
          <a:bodyPr/>
          <a:lstStyle/>
          <a:p>
            <a:pPr eaLnBrk="1" hangingPunct="1"/>
            <a:r>
              <a:rPr lang="en-US" sz="2800" dirty="0" smtClean="0"/>
              <a:t> Reaction </a:t>
            </a:r>
            <a:r>
              <a:rPr lang="en-US" sz="2800" dirty="0"/>
              <a:t>rate increases with temperature up to a limit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 Above </a:t>
            </a:r>
            <a:r>
              <a:rPr lang="en-US" sz="2800" dirty="0"/>
              <a:t>a certain temperature, activity decreases with temperature due to </a:t>
            </a:r>
            <a:r>
              <a:rPr lang="en-US" sz="2800" dirty="0" err="1"/>
              <a:t>denaturation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 </a:t>
            </a:r>
            <a:r>
              <a:rPr lang="en-US" sz="2400" dirty="0" err="1" smtClean="0"/>
              <a:t>Denaturation</a:t>
            </a:r>
            <a:r>
              <a:rPr lang="en-US" sz="2400" dirty="0" smtClean="0"/>
              <a:t> </a:t>
            </a:r>
            <a:r>
              <a:rPr lang="en-US" sz="2400" dirty="0"/>
              <a:t>is much faster than activation</a:t>
            </a:r>
            <a:endParaRPr lang="en-US" sz="2400" dirty="0" smtClean="0"/>
          </a:p>
          <a:p>
            <a:pPr eaLnBrk="1" hangingPunct="1"/>
            <a:r>
              <a:rPr lang="en-US" sz="2800" dirty="0" smtClean="0"/>
              <a:t> Rate </a:t>
            </a:r>
            <a:r>
              <a:rPr lang="en-US" sz="2800" dirty="0"/>
              <a:t>varies according to the Arrhenius equation</a:t>
            </a:r>
          </a:p>
        </p:txBody>
      </p:sp>
      <p:graphicFrame>
        <p:nvGraphicFramePr>
          <p:cNvPr id="109570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2590800" y="4724400"/>
          <a:ext cx="1899940" cy="1981200"/>
        </p:xfrm>
        <a:graphic>
          <a:graphicData uri="http://schemas.openxmlformats.org/presentationml/2006/ole">
            <p:oleObj spid="_x0000_s32770" name="Equation" r:id="rId3" imgW="1180800" imgH="1231560" progId="Equation.3">
              <p:embed/>
            </p:oleObj>
          </a:graphicData>
        </a:graphic>
      </p:graphicFrame>
      <p:sp>
        <p:nvSpPr>
          <p:cNvPr id="109573" name="Text Box 6"/>
          <p:cNvSpPr txBox="1">
            <a:spLocks noChangeArrowheads="1"/>
          </p:cNvSpPr>
          <p:nvPr/>
        </p:nvSpPr>
        <p:spPr bwMode="auto">
          <a:xfrm>
            <a:off x="5181600" y="5181600"/>
            <a:ext cx="36576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Where E</a:t>
            </a:r>
            <a:r>
              <a:rPr lang="en-US" baseline="-25000" dirty="0"/>
              <a:t>a</a:t>
            </a:r>
            <a:r>
              <a:rPr lang="en-US" dirty="0"/>
              <a:t> is the activation energy (kcal/mol)</a:t>
            </a:r>
          </a:p>
          <a:p>
            <a:pPr>
              <a:spcBef>
                <a:spcPct val="50000"/>
              </a:spcBef>
            </a:pPr>
            <a:r>
              <a:rPr lang="en-US" dirty="0"/>
              <a:t>[E] is active enzyme concentration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Temperature </a:t>
            </a:r>
            <a:r>
              <a:rPr lang="en-US" dirty="0" smtClean="0"/>
              <a:t>Dependence</a:t>
            </a:r>
            <a:endParaRPr lang="en-US" dirty="0"/>
          </a:p>
        </p:txBody>
      </p:sp>
      <p:sp>
        <p:nvSpPr>
          <p:cNvPr id="3994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9938" name="Object 1"/>
          <p:cNvGraphicFramePr>
            <a:graphicFrameLocks noChangeAspect="1"/>
          </p:cNvGraphicFramePr>
          <p:nvPr/>
        </p:nvGraphicFramePr>
        <p:xfrm>
          <a:off x="1617663" y="1752600"/>
          <a:ext cx="5945187" cy="4752975"/>
        </p:xfrm>
        <a:graphic>
          <a:graphicData uri="http://schemas.openxmlformats.org/presentationml/2006/ole">
            <p:oleObj spid="_x0000_s35842" r:id="rId3" imgW="3454400" imgH="2768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42900"/>
            <a:ext cx="7772400" cy="1143000"/>
          </a:xfrm>
        </p:spPr>
        <p:txBody>
          <a:bodyPr/>
          <a:lstStyle/>
          <a:p>
            <a:r>
              <a:rPr lang="en-US" altLang="zh-CN" dirty="0">
                <a:latin typeface="Helvetica"/>
                <a:ea typeface="宋体" pitchFamily="26" charset="-122"/>
                <a:cs typeface="宋体" pitchFamily="26" charset="-122"/>
              </a:rPr>
              <a:t>Effect of Temperature on Enzymatic Activity</a:t>
            </a:r>
            <a:endParaRPr lang="zh-CN" altLang="en-US" dirty="0">
              <a:latin typeface="Helvetica"/>
              <a:ea typeface="宋体" pitchFamily="26" charset="-122"/>
              <a:cs typeface="宋体" pitchFamily="26" charset="-122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038600" y="2362200"/>
            <a:ext cx="4419600" cy="3276600"/>
          </a:xfrm>
        </p:spPr>
        <p:txBody>
          <a:bodyPr>
            <a:noAutofit/>
          </a:bodyPr>
          <a:lstStyle/>
          <a:p>
            <a:pPr>
              <a:buFont typeface="Wingdings" pitchFamily="26" charset="2"/>
              <a:buNone/>
            </a:pPr>
            <a:r>
              <a:rPr lang="en-US" altLang="zh-CN" sz="1700" dirty="0">
                <a:solidFill>
                  <a:schemeClr val="tx1"/>
                </a:solidFill>
                <a:ea typeface="宋体" pitchFamily="26" charset="-122"/>
                <a:cs typeface="宋体" pitchFamily="26" charset="-122"/>
              </a:rPr>
              <a:t>Most enzymatic reactions double in rate for every </a:t>
            </a:r>
            <a:r>
              <a:rPr lang="en-US" altLang="zh-CN" sz="1700" dirty="0" smtClean="0">
                <a:solidFill>
                  <a:schemeClr val="tx1"/>
                </a:solidFill>
                <a:ea typeface="宋体" pitchFamily="26" charset="-122"/>
                <a:cs typeface="宋体" pitchFamily="26" charset="-122"/>
              </a:rPr>
              <a:t>10C </a:t>
            </a:r>
            <a:r>
              <a:rPr lang="en-US" altLang="zh-CN" sz="1700" dirty="0">
                <a:solidFill>
                  <a:schemeClr val="tx1"/>
                </a:solidFill>
                <a:ea typeface="宋体" pitchFamily="26" charset="-122"/>
                <a:cs typeface="宋体" pitchFamily="26" charset="-122"/>
              </a:rPr>
              <a:t>rise in temperature (that is, Q</a:t>
            </a:r>
            <a:r>
              <a:rPr lang="en-US" altLang="zh-CN" sz="1700" baseline="-30000" dirty="0">
                <a:solidFill>
                  <a:schemeClr val="tx1"/>
                </a:solidFill>
                <a:ea typeface="宋体" pitchFamily="26" charset="-122"/>
                <a:cs typeface="宋体" pitchFamily="26" charset="-122"/>
              </a:rPr>
              <a:t>10</a:t>
            </a:r>
            <a:r>
              <a:rPr lang="en-US" altLang="zh-CN" sz="1700" dirty="0">
                <a:solidFill>
                  <a:schemeClr val="tx1"/>
                </a:solidFill>
                <a:ea typeface="宋体" pitchFamily="26" charset="-122"/>
                <a:cs typeface="宋体" pitchFamily="26" charset="-122"/>
              </a:rPr>
              <a:t> = 2, where Q</a:t>
            </a:r>
            <a:r>
              <a:rPr lang="en-US" altLang="zh-CN" sz="1700" baseline="-30000" dirty="0">
                <a:solidFill>
                  <a:schemeClr val="tx1"/>
                </a:solidFill>
                <a:ea typeface="宋体" pitchFamily="26" charset="-122"/>
                <a:cs typeface="宋体" pitchFamily="26" charset="-122"/>
              </a:rPr>
              <a:t>10 </a:t>
            </a:r>
            <a:r>
              <a:rPr lang="en-US" altLang="zh-CN" sz="1700" dirty="0">
                <a:solidFill>
                  <a:schemeClr val="tx1"/>
                </a:solidFill>
                <a:ea typeface="宋体" pitchFamily="26" charset="-122"/>
                <a:cs typeface="宋体" pitchFamily="26" charset="-122"/>
              </a:rPr>
              <a:t>is defined as </a:t>
            </a:r>
            <a:r>
              <a:rPr lang="en-US" altLang="zh-CN" sz="1700" i="1" dirty="0">
                <a:solidFill>
                  <a:schemeClr val="tx1"/>
                </a:solidFill>
                <a:ea typeface="宋体" pitchFamily="26" charset="-122"/>
                <a:cs typeface="宋体" pitchFamily="26" charset="-122"/>
              </a:rPr>
              <a:t>the ratio of activities at two temperatures 10° apart</a:t>
            </a:r>
            <a:r>
              <a:rPr lang="en-US" altLang="zh-CN" sz="1700" dirty="0">
                <a:solidFill>
                  <a:schemeClr val="tx1"/>
                </a:solidFill>
                <a:ea typeface="宋体" pitchFamily="26" charset="-122"/>
                <a:cs typeface="宋体" pitchFamily="26" charset="-122"/>
              </a:rPr>
              <a:t>) as long as the enzyme is stable and fully active.</a:t>
            </a:r>
          </a:p>
          <a:p>
            <a:pPr>
              <a:buFont typeface="Wingdings" pitchFamily="26" charset="2"/>
              <a:buNone/>
            </a:pPr>
            <a:r>
              <a:rPr lang="en-US" altLang="zh-CN" sz="1700" dirty="0">
                <a:solidFill>
                  <a:schemeClr val="tx1"/>
                </a:solidFill>
                <a:ea typeface="宋体" pitchFamily="26" charset="-122"/>
                <a:cs typeface="宋体" pitchFamily="26" charset="-122"/>
              </a:rPr>
              <a:t> </a:t>
            </a:r>
          </a:p>
          <a:p>
            <a:pPr>
              <a:buFont typeface="Wingdings" pitchFamily="26" charset="2"/>
              <a:buNone/>
            </a:pPr>
            <a:r>
              <a:rPr lang="en-US" altLang="zh-CN" sz="1700" dirty="0">
                <a:solidFill>
                  <a:schemeClr val="tx1"/>
                </a:solidFill>
                <a:ea typeface="宋体" pitchFamily="26" charset="-122"/>
                <a:cs typeface="宋体" pitchFamily="26" charset="-122"/>
              </a:rPr>
              <a:t>Not all enzymes are quite so thermally labile. For example, the enzymes of </a:t>
            </a:r>
            <a:r>
              <a:rPr lang="en-US" altLang="zh-CN" sz="1700" dirty="0" err="1">
                <a:solidFill>
                  <a:schemeClr val="tx1"/>
                </a:solidFill>
                <a:ea typeface="宋体" pitchFamily="26" charset="-122"/>
                <a:cs typeface="宋体" pitchFamily="26" charset="-122"/>
              </a:rPr>
              <a:t>thermophilic</a:t>
            </a:r>
            <a:r>
              <a:rPr lang="en-US" altLang="zh-CN" sz="1700" dirty="0">
                <a:solidFill>
                  <a:schemeClr val="tx1"/>
                </a:solidFill>
                <a:ea typeface="宋体" pitchFamily="26" charset="-122"/>
                <a:cs typeface="宋体" pitchFamily="26" charset="-122"/>
              </a:rPr>
              <a:t> bacteria (</a:t>
            </a:r>
            <a:r>
              <a:rPr lang="en-US" altLang="zh-CN" sz="1700" i="1" dirty="0" err="1">
                <a:solidFill>
                  <a:schemeClr val="tx1"/>
                </a:solidFill>
                <a:ea typeface="宋体" pitchFamily="26" charset="-122"/>
                <a:cs typeface="宋体" pitchFamily="26" charset="-122"/>
              </a:rPr>
              <a:t>thermophilic</a:t>
            </a:r>
            <a:r>
              <a:rPr lang="en-US" altLang="zh-CN" sz="1700" i="1" dirty="0">
                <a:solidFill>
                  <a:schemeClr val="tx1"/>
                </a:solidFill>
                <a:ea typeface="宋体" pitchFamily="26" charset="-122"/>
                <a:cs typeface="宋体" pitchFamily="26" charset="-122"/>
              </a:rPr>
              <a:t> =</a:t>
            </a:r>
            <a:r>
              <a:rPr lang="en-US" altLang="zh-CN" sz="1700" i="1" dirty="0" smtClean="0">
                <a:solidFill>
                  <a:schemeClr val="tx1"/>
                </a:solidFill>
                <a:ea typeface="宋体" pitchFamily="26" charset="-122"/>
                <a:cs typeface="宋体" pitchFamily="26" charset="-122"/>
              </a:rPr>
              <a:t> </a:t>
            </a:r>
            <a:r>
              <a:rPr lang="en-US" altLang="zh-CN" sz="1700" dirty="0" smtClean="0">
                <a:solidFill>
                  <a:schemeClr val="tx1"/>
                </a:solidFill>
                <a:ea typeface="宋体" pitchFamily="26" charset="-122"/>
                <a:cs typeface="宋体" pitchFamily="26" charset="-122"/>
              </a:rPr>
              <a:t>“heat</a:t>
            </a:r>
            <a:r>
              <a:rPr lang="en-US" altLang="zh-CN" sz="1700" dirty="0">
                <a:solidFill>
                  <a:schemeClr val="tx1"/>
                </a:solidFill>
                <a:ea typeface="宋体" pitchFamily="26" charset="-122"/>
                <a:cs typeface="宋体" pitchFamily="26" charset="-122"/>
              </a:rPr>
              <a:t>-loving”) found in geothermal springs retain full activity at temperatures in excess of </a:t>
            </a:r>
            <a:r>
              <a:rPr lang="en-US" altLang="zh-CN" sz="1700" dirty="0" smtClean="0">
                <a:solidFill>
                  <a:schemeClr val="tx1"/>
                </a:solidFill>
                <a:ea typeface="宋体" pitchFamily="26" charset="-122"/>
                <a:cs typeface="宋体" pitchFamily="26" charset="-122"/>
              </a:rPr>
              <a:t>85C </a:t>
            </a:r>
            <a:endParaRPr lang="zh-CN" altLang="en-US" sz="1700" dirty="0">
              <a:solidFill>
                <a:schemeClr val="tx1"/>
              </a:solidFill>
              <a:ea typeface="宋体" pitchFamily="26" charset="-122"/>
              <a:cs typeface="宋体" pitchFamily="26" charset="-122"/>
            </a:endParaRPr>
          </a:p>
        </p:txBody>
      </p:sp>
      <p:pic>
        <p:nvPicPr>
          <p:cNvPr id="64516" name="Picture 4" descr="C:\Documents and Settings\chen\桌面\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492375"/>
            <a:ext cx="3270250" cy="337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2133600"/>
            <a:ext cx="4176713" cy="433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990600" y="304800"/>
            <a:ext cx="7543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latin typeface="Arial"/>
              </a:rPr>
              <a:t>Enzyme</a:t>
            </a:r>
            <a:r>
              <a:rPr lang="en-US" sz="4800" b="1" dirty="0" smtClean="0">
                <a:latin typeface="Arial"/>
              </a:rPr>
              <a:t> Inhibition </a:t>
            </a:r>
            <a:endParaRPr lang="en-US" sz="4800" b="1" dirty="0">
              <a:latin typeface="Arial"/>
            </a:endParaRPr>
          </a:p>
          <a:p>
            <a:pPr algn="ctr">
              <a:spcBef>
                <a:spcPct val="50000"/>
              </a:spcBef>
            </a:pPr>
            <a:r>
              <a:rPr lang="en-US" sz="3200" dirty="0"/>
              <a:t>Competitive vs. noncompetitive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2133600"/>
            <a:ext cx="4572000" cy="4157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609600" y="228600"/>
            <a:ext cx="8001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smtClean="0">
                <a:latin typeface="Arial"/>
              </a:rPr>
              <a:t>Competitive Inhibitors Are often Structurally Similar to Substrates for the Enzyme</a:t>
            </a:r>
            <a:endParaRPr lang="en-US" sz="3200" b="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688262" cy="1211262"/>
          </a:xfrm>
        </p:spPr>
        <p:txBody>
          <a:bodyPr/>
          <a:lstStyle/>
          <a:p>
            <a:r>
              <a:rPr lang="en-US" altLang="zh-CN" dirty="0">
                <a:ea typeface="宋体" pitchFamily="26" charset="-122"/>
                <a:cs typeface="宋体" pitchFamily="26" charset="-122"/>
              </a:rPr>
              <a:t>Competitive Inhibitors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924800" cy="4114800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zh-CN" altLang="en-US" sz="2000" dirty="0">
                <a:ea typeface="宋体" pitchFamily="26" charset="-122"/>
                <a:cs typeface="宋体" pitchFamily="26" charset="-122"/>
              </a:rPr>
              <a:t>		</a:t>
            </a:r>
          </a:p>
          <a:p>
            <a:pPr>
              <a:spcBef>
                <a:spcPct val="0"/>
              </a:spcBef>
            </a:pPr>
            <a:endParaRPr lang="zh-CN" altLang="en-US" sz="2000" dirty="0">
              <a:ea typeface="宋体" pitchFamily="26" charset="-122"/>
              <a:cs typeface="宋体" pitchFamily="26" charset="-12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zh-CN" altLang="en-US" sz="2000" dirty="0">
              <a:ea typeface="宋体" pitchFamily="26" charset="-122"/>
              <a:cs typeface="宋体" pitchFamily="26" charset="-122"/>
            </a:endParaRPr>
          </a:p>
          <a:p>
            <a:pPr>
              <a:spcBef>
                <a:spcPct val="0"/>
              </a:spcBef>
            </a:pPr>
            <a:endParaRPr lang="zh-CN" altLang="en-US" sz="2000" dirty="0">
              <a:ea typeface="宋体" pitchFamily="26" charset="-122"/>
              <a:cs typeface="宋体" pitchFamily="26" charset="-122"/>
            </a:endParaRPr>
          </a:p>
          <a:p>
            <a:pPr>
              <a:spcBef>
                <a:spcPct val="0"/>
              </a:spcBef>
            </a:pPr>
            <a:endParaRPr lang="zh-CN" altLang="en-US" sz="2000" dirty="0">
              <a:ea typeface="宋体" pitchFamily="26" charset="-122"/>
              <a:cs typeface="宋体" pitchFamily="26" charset="-122"/>
            </a:endParaRPr>
          </a:p>
        </p:txBody>
      </p:sp>
      <p:graphicFrame>
        <p:nvGraphicFramePr>
          <p:cNvPr id="184324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7410" name="Equation" r:id="rId3" imgW="114120" imgH="215640" progId="Equation.3">
              <p:embed/>
            </p:oleObj>
          </a:graphicData>
        </a:graphic>
      </p:graphicFrame>
      <p:graphicFrame>
        <p:nvGraphicFramePr>
          <p:cNvPr id="69635" name="Object 3"/>
          <p:cNvGraphicFramePr>
            <a:graphicFrameLocks noChangeAspect="1"/>
          </p:cNvGraphicFramePr>
          <p:nvPr/>
        </p:nvGraphicFramePr>
        <p:xfrm>
          <a:off x="3951287" y="2422525"/>
          <a:ext cx="2097088" cy="946150"/>
        </p:xfrm>
        <a:graphic>
          <a:graphicData uri="http://schemas.openxmlformats.org/presentationml/2006/ole">
            <p:oleObj spid="_x0000_s17411" name="Equation" r:id="rId4" imgW="1409400" imgH="634680" progId="Equation.3">
              <p:embed/>
            </p:oleObj>
          </a:graphicData>
        </a:graphic>
      </p:graphicFrame>
      <p:sp>
        <p:nvSpPr>
          <p:cNvPr id="69642" name="Text Box 6"/>
          <p:cNvSpPr txBox="1">
            <a:spLocks noChangeArrowheads="1"/>
          </p:cNvSpPr>
          <p:nvPr/>
        </p:nvSpPr>
        <p:spPr bwMode="auto">
          <a:xfrm>
            <a:off x="1235075" y="3777734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zh-CN" i="1" dirty="0" err="1">
                <a:latin typeface="Tahoma" pitchFamily="26" charset="0"/>
                <a:ea typeface="宋体" pitchFamily="26" charset="-122"/>
                <a:cs typeface="宋体" pitchFamily="26" charset="-122"/>
              </a:rPr>
              <a:t>v</a:t>
            </a:r>
            <a:endParaRPr lang="en-US" altLang="zh-CN" i="1" dirty="0">
              <a:latin typeface="Tahoma" pitchFamily="26" charset="0"/>
              <a:ea typeface="宋体" pitchFamily="26" charset="-122"/>
              <a:cs typeface="宋体" pitchFamily="26" charset="-122"/>
            </a:endParaRPr>
          </a:p>
        </p:txBody>
      </p:sp>
      <p:sp>
        <p:nvSpPr>
          <p:cNvPr id="69643" name="Line 7"/>
          <p:cNvSpPr>
            <a:spLocks noChangeShapeType="1"/>
          </p:cNvSpPr>
          <p:nvPr/>
        </p:nvSpPr>
        <p:spPr bwMode="auto">
          <a:xfrm>
            <a:off x="1387475" y="5530334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4" name="Line 8"/>
          <p:cNvSpPr>
            <a:spLocks noChangeShapeType="1"/>
          </p:cNvSpPr>
          <p:nvPr/>
        </p:nvSpPr>
        <p:spPr bwMode="auto">
          <a:xfrm flipV="1">
            <a:off x="1387475" y="4158734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5" name="Freeform 9"/>
          <p:cNvSpPr>
            <a:spLocks/>
          </p:cNvSpPr>
          <p:nvPr/>
        </p:nvSpPr>
        <p:spPr bwMode="auto">
          <a:xfrm>
            <a:off x="1400175" y="4400034"/>
            <a:ext cx="2209800" cy="1143000"/>
          </a:xfrm>
          <a:custGeom>
            <a:avLst/>
            <a:gdLst>
              <a:gd name="T0" fmla="*/ 0 w 1392"/>
              <a:gd name="T1" fmla="*/ 2147483647 h 720"/>
              <a:gd name="T2" fmla="*/ 2147483647 w 1392"/>
              <a:gd name="T3" fmla="*/ 2147483647 h 720"/>
              <a:gd name="T4" fmla="*/ 2147483647 w 1392"/>
              <a:gd name="T5" fmla="*/ 2147483647 h 720"/>
              <a:gd name="T6" fmla="*/ 2147483647 w 1392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1392"/>
              <a:gd name="T13" fmla="*/ 0 h 720"/>
              <a:gd name="T14" fmla="*/ 1392 w 1392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92" h="720">
                <a:moveTo>
                  <a:pt x="0" y="720"/>
                </a:moveTo>
                <a:cubicBezTo>
                  <a:pt x="12" y="536"/>
                  <a:pt x="24" y="352"/>
                  <a:pt x="96" y="240"/>
                </a:cubicBezTo>
                <a:cubicBezTo>
                  <a:pt x="168" y="128"/>
                  <a:pt x="216" y="88"/>
                  <a:pt x="432" y="48"/>
                </a:cubicBezTo>
                <a:cubicBezTo>
                  <a:pt x="648" y="8"/>
                  <a:pt x="1020" y="4"/>
                  <a:pt x="1392" y="0"/>
                </a:cubicBezTo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6" name="Line 10"/>
          <p:cNvSpPr>
            <a:spLocks noChangeShapeType="1"/>
          </p:cNvSpPr>
          <p:nvPr/>
        </p:nvSpPr>
        <p:spPr bwMode="auto">
          <a:xfrm flipV="1">
            <a:off x="1311275" y="4349234"/>
            <a:ext cx="2438400" cy="0"/>
          </a:xfrm>
          <a:prstGeom prst="line">
            <a:avLst/>
          </a:prstGeom>
          <a:noFill/>
          <a:ln w="9525" cap="rnd">
            <a:solidFill>
              <a:schemeClr val="tx2"/>
            </a:solidFill>
            <a:prstDash val="sysDot"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7" name="Text Box 11"/>
          <p:cNvSpPr txBox="1">
            <a:spLocks noChangeArrowheads="1"/>
          </p:cNvSpPr>
          <p:nvPr/>
        </p:nvSpPr>
        <p:spPr bwMode="auto">
          <a:xfrm>
            <a:off x="3259675" y="5574268"/>
            <a:ext cx="490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zh-CN" dirty="0">
                <a:latin typeface="Tahoma" pitchFamily="26" charset="0"/>
                <a:ea typeface="宋体" pitchFamily="26" charset="-122"/>
                <a:cs typeface="宋体" pitchFamily="26" charset="-122"/>
              </a:rPr>
              <a:t>[</a:t>
            </a:r>
            <a:r>
              <a:rPr lang="en-US" altLang="zh-CN" dirty="0" smtClean="0">
                <a:latin typeface="Tahoma" pitchFamily="26" charset="0"/>
                <a:ea typeface="宋体" pitchFamily="26" charset="-122"/>
                <a:cs typeface="宋体" pitchFamily="26" charset="-122"/>
              </a:rPr>
              <a:t>S</a:t>
            </a:r>
            <a:r>
              <a:rPr lang="en-US" altLang="zh-CN" dirty="0">
                <a:latin typeface="Tahoma" pitchFamily="26" charset="0"/>
                <a:ea typeface="宋体" pitchFamily="26" charset="-122"/>
                <a:cs typeface="宋体" pitchFamily="26" charset="-122"/>
              </a:rPr>
              <a:t>]</a:t>
            </a:r>
          </a:p>
        </p:txBody>
      </p:sp>
      <p:sp>
        <p:nvSpPr>
          <p:cNvPr id="69648" name="Text Box 12"/>
          <p:cNvSpPr txBox="1">
            <a:spLocks noChangeArrowheads="1"/>
          </p:cNvSpPr>
          <p:nvPr/>
        </p:nvSpPr>
        <p:spPr bwMode="auto">
          <a:xfrm>
            <a:off x="549275" y="4371459"/>
            <a:ext cx="6175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zh-CN" sz="2000" i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v</a:t>
            </a:r>
            <a:r>
              <a:rPr lang="en-US" altLang="zh-CN" sz="2000" i="1" baseline="-2500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max</a:t>
            </a:r>
            <a:endParaRPr lang="en-US" altLang="zh-CN" sz="2000" i="1">
              <a:solidFill>
                <a:schemeClr val="tx2"/>
              </a:solidFill>
              <a:latin typeface="Tahoma" pitchFamily="26" charset="0"/>
              <a:ea typeface="宋体" pitchFamily="26" charset="-122"/>
              <a:cs typeface="宋体" pitchFamily="26" charset="-122"/>
            </a:endParaRPr>
          </a:p>
        </p:txBody>
      </p:sp>
      <p:sp>
        <p:nvSpPr>
          <p:cNvPr id="69649" name="Line 13"/>
          <p:cNvSpPr>
            <a:spLocks noChangeShapeType="1"/>
          </p:cNvSpPr>
          <p:nvPr/>
        </p:nvSpPr>
        <p:spPr bwMode="auto">
          <a:xfrm flipV="1">
            <a:off x="930275" y="4387334"/>
            <a:ext cx="457200" cy="152400"/>
          </a:xfrm>
          <a:prstGeom prst="line">
            <a:avLst/>
          </a:prstGeom>
          <a:noFill/>
          <a:ln w="9525">
            <a:solidFill>
              <a:schemeClr val="tx2"/>
            </a:solidFill>
            <a:miter lim="800000"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50" name="Line 14"/>
          <p:cNvSpPr>
            <a:spLocks noChangeShapeType="1"/>
          </p:cNvSpPr>
          <p:nvPr/>
        </p:nvSpPr>
        <p:spPr bwMode="auto">
          <a:xfrm>
            <a:off x="1387475" y="4920734"/>
            <a:ext cx="304800" cy="0"/>
          </a:xfrm>
          <a:prstGeom prst="line">
            <a:avLst/>
          </a:prstGeom>
          <a:noFill/>
          <a:ln w="9525" cap="rnd">
            <a:solidFill>
              <a:schemeClr val="tx2"/>
            </a:solidFill>
            <a:prstDash val="sysDot"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51" name="Line 15"/>
          <p:cNvSpPr>
            <a:spLocks noChangeShapeType="1"/>
          </p:cNvSpPr>
          <p:nvPr/>
        </p:nvSpPr>
        <p:spPr bwMode="auto">
          <a:xfrm>
            <a:off x="1501775" y="4933434"/>
            <a:ext cx="0" cy="609600"/>
          </a:xfrm>
          <a:prstGeom prst="line">
            <a:avLst/>
          </a:prstGeom>
          <a:noFill/>
          <a:ln w="9525" cap="rnd">
            <a:solidFill>
              <a:schemeClr val="tx2"/>
            </a:solidFill>
            <a:prstDash val="sysDot"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52" name="Text Box 16"/>
          <p:cNvSpPr txBox="1">
            <a:spLocks noChangeArrowheads="1"/>
          </p:cNvSpPr>
          <p:nvPr/>
        </p:nvSpPr>
        <p:spPr bwMode="auto">
          <a:xfrm>
            <a:off x="1311275" y="5454134"/>
            <a:ext cx="471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zh-CN" sz="2000" i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K</a:t>
            </a:r>
            <a:r>
              <a:rPr lang="en-US" altLang="zh-CN" sz="2000" i="1" baseline="-2500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</a:t>
            </a:r>
            <a:endParaRPr lang="en-US" altLang="zh-CN" sz="2000" i="1">
              <a:solidFill>
                <a:schemeClr val="tx2"/>
              </a:solidFill>
              <a:latin typeface="Tahoma" pitchFamily="26" charset="0"/>
              <a:ea typeface="宋体" pitchFamily="26" charset="-122"/>
              <a:cs typeface="宋体" pitchFamily="26" charset="-122"/>
            </a:endParaRPr>
          </a:p>
        </p:txBody>
      </p:sp>
      <p:sp>
        <p:nvSpPr>
          <p:cNvPr id="69653" name="Line 17"/>
          <p:cNvSpPr>
            <a:spLocks noChangeShapeType="1"/>
          </p:cNvSpPr>
          <p:nvPr/>
        </p:nvSpPr>
        <p:spPr bwMode="auto">
          <a:xfrm>
            <a:off x="4495800" y="58674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54" name="Line 18"/>
          <p:cNvSpPr>
            <a:spLocks noChangeShapeType="1"/>
          </p:cNvSpPr>
          <p:nvPr/>
        </p:nvSpPr>
        <p:spPr bwMode="auto">
          <a:xfrm flipV="1">
            <a:off x="5638800" y="4495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55" name="Text Box 19"/>
          <p:cNvSpPr txBox="1">
            <a:spLocks noChangeArrowheads="1"/>
          </p:cNvSpPr>
          <p:nvPr/>
        </p:nvSpPr>
        <p:spPr bwMode="auto">
          <a:xfrm>
            <a:off x="7502524" y="5943600"/>
            <a:ext cx="7478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zh-CN" altLang="en-US" dirty="0">
                <a:latin typeface="Tahoma" pitchFamily="26" charset="0"/>
                <a:ea typeface="宋体" pitchFamily="26" charset="-122"/>
                <a:cs typeface="宋体" pitchFamily="26" charset="-122"/>
              </a:rPr>
              <a:t>1</a:t>
            </a:r>
            <a:r>
              <a:rPr lang="zh-CN" altLang="en-US" dirty="0" smtClean="0">
                <a:latin typeface="Tahoma" pitchFamily="26" charset="0"/>
                <a:ea typeface="宋体" pitchFamily="26" charset="-122"/>
                <a:cs typeface="宋体" pitchFamily="26" charset="-122"/>
              </a:rPr>
              <a:t>/</a:t>
            </a:r>
            <a:r>
              <a:rPr lang="en-US" altLang="zh-CN" dirty="0" smtClean="0">
                <a:latin typeface="Tahoma" pitchFamily="26" charset="0"/>
                <a:ea typeface="宋体" pitchFamily="26" charset="-122"/>
                <a:cs typeface="宋体" pitchFamily="26" charset="-122"/>
              </a:rPr>
              <a:t>[S]</a:t>
            </a:r>
            <a:endParaRPr lang="en-US" altLang="zh-CN" dirty="0">
              <a:latin typeface="Tahoma" pitchFamily="26" charset="0"/>
              <a:ea typeface="宋体" pitchFamily="26" charset="-122"/>
              <a:cs typeface="宋体" pitchFamily="26" charset="-122"/>
            </a:endParaRPr>
          </a:p>
        </p:txBody>
      </p:sp>
      <p:sp>
        <p:nvSpPr>
          <p:cNvPr id="69656" name="Text Box 20"/>
          <p:cNvSpPr txBox="1">
            <a:spLocks noChangeArrowheads="1"/>
          </p:cNvSpPr>
          <p:nvPr/>
        </p:nvSpPr>
        <p:spPr bwMode="auto">
          <a:xfrm>
            <a:off x="5334000" y="4191000"/>
            <a:ext cx="619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zh-CN" altLang="en-US" i="1">
                <a:latin typeface="Tahoma" pitchFamily="26" charset="0"/>
                <a:ea typeface="宋体" pitchFamily="26" charset="-122"/>
                <a:cs typeface="宋体" pitchFamily="26" charset="-122"/>
              </a:rPr>
              <a:t>1/</a:t>
            </a:r>
            <a:r>
              <a:rPr lang="en-US" altLang="zh-CN" i="1">
                <a:latin typeface="Tahoma" pitchFamily="26" charset="0"/>
                <a:ea typeface="宋体" pitchFamily="26" charset="-122"/>
                <a:cs typeface="宋体" pitchFamily="26" charset="-122"/>
              </a:rPr>
              <a:t>v</a:t>
            </a:r>
          </a:p>
        </p:txBody>
      </p:sp>
      <p:sp>
        <p:nvSpPr>
          <p:cNvPr id="69657" name="Text Box 21"/>
          <p:cNvSpPr txBox="1">
            <a:spLocks noChangeArrowheads="1"/>
          </p:cNvSpPr>
          <p:nvPr/>
        </p:nvSpPr>
        <p:spPr bwMode="auto">
          <a:xfrm>
            <a:off x="5715000" y="5334000"/>
            <a:ext cx="852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zh-CN" altLang="en-US" sz="2000" i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1/</a:t>
            </a:r>
            <a:r>
              <a:rPr lang="en-US" altLang="zh-CN" sz="2000" i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v</a:t>
            </a:r>
            <a:r>
              <a:rPr lang="en-US" altLang="zh-CN" sz="2000" i="1" baseline="-2500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max</a:t>
            </a:r>
            <a:endParaRPr lang="en-US" altLang="zh-CN" sz="2000" i="1">
              <a:solidFill>
                <a:schemeClr val="tx2"/>
              </a:solidFill>
              <a:latin typeface="Tahoma" pitchFamily="26" charset="0"/>
              <a:ea typeface="宋体" pitchFamily="26" charset="-122"/>
              <a:cs typeface="宋体" pitchFamily="26" charset="-122"/>
            </a:endParaRPr>
          </a:p>
        </p:txBody>
      </p:sp>
      <p:sp>
        <p:nvSpPr>
          <p:cNvPr id="69658" name="Text Box 22"/>
          <p:cNvSpPr txBox="1">
            <a:spLocks noChangeArrowheads="1"/>
          </p:cNvSpPr>
          <p:nvPr/>
        </p:nvSpPr>
        <p:spPr bwMode="auto">
          <a:xfrm>
            <a:off x="4648200" y="5334000"/>
            <a:ext cx="798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zh-CN" altLang="en-US" sz="2000" i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-1/</a:t>
            </a:r>
            <a:r>
              <a:rPr lang="en-US" altLang="zh-CN" sz="2000" i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K</a:t>
            </a:r>
            <a:r>
              <a:rPr lang="en-US" altLang="zh-CN" sz="2000" i="1" baseline="-2500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</a:t>
            </a:r>
            <a:endParaRPr lang="en-US" altLang="zh-CN" sz="2000" i="1">
              <a:solidFill>
                <a:schemeClr val="tx2"/>
              </a:solidFill>
              <a:latin typeface="Tahoma" pitchFamily="26" charset="0"/>
              <a:ea typeface="宋体" pitchFamily="26" charset="-122"/>
              <a:cs typeface="宋体" pitchFamily="26" charset="-122"/>
            </a:endParaRPr>
          </a:p>
        </p:txBody>
      </p:sp>
      <p:sp>
        <p:nvSpPr>
          <p:cNvPr id="69659" name="Line 23"/>
          <p:cNvSpPr>
            <a:spLocks noChangeShapeType="1"/>
          </p:cNvSpPr>
          <p:nvPr/>
        </p:nvSpPr>
        <p:spPr bwMode="auto">
          <a:xfrm flipV="1">
            <a:off x="4800600" y="4343400"/>
            <a:ext cx="2590800" cy="1676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60" name="Text Box 24"/>
          <p:cNvSpPr txBox="1">
            <a:spLocks noChangeArrowheads="1"/>
          </p:cNvSpPr>
          <p:nvPr/>
        </p:nvSpPr>
        <p:spPr bwMode="auto">
          <a:xfrm>
            <a:off x="6781800" y="4572000"/>
            <a:ext cx="1797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zh-CN" sz="2000" i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Slope=K</a:t>
            </a:r>
            <a:r>
              <a:rPr lang="en-US" altLang="zh-CN" sz="2000" i="1" baseline="-2500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</a:t>
            </a:r>
            <a:r>
              <a:rPr lang="en-US" altLang="zh-CN" sz="2000" i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/v</a:t>
            </a:r>
            <a:r>
              <a:rPr lang="en-US" altLang="zh-CN" sz="2000" i="1" baseline="-2500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max</a:t>
            </a:r>
          </a:p>
        </p:txBody>
      </p:sp>
      <p:sp>
        <p:nvSpPr>
          <p:cNvPr id="69661" name="Line 25"/>
          <p:cNvSpPr>
            <a:spLocks noChangeShapeType="1"/>
          </p:cNvSpPr>
          <p:nvPr/>
        </p:nvSpPr>
        <p:spPr bwMode="auto">
          <a:xfrm flipH="1">
            <a:off x="5638800" y="5486400"/>
            <a:ext cx="152400" cy="0"/>
          </a:xfrm>
          <a:prstGeom prst="line">
            <a:avLst/>
          </a:prstGeom>
          <a:noFill/>
          <a:ln w="9525">
            <a:solidFill>
              <a:schemeClr val="tx2"/>
            </a:solidFill>
            <a:miter lim="800000"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62" name="Line 26"/>
          <p:cNvSpPr>
            <a:spLocks noChangeShapeType="1"/>
          </p:cNvSpPr>
          <p:nvPr/>
        </p:nvSpPr>
        <p:spPr bwMode="auto">
          <a:xfrm flipH="1">
            <a:off x="5029200" y="5715000"/>
            <a:ext cx="0" cy="152400"/>
          </a:xfrm>
          <a:prstGeom prst="line">
            <a:avLst/>
          </a:prstGeom>
          <a:noFill/>
          <a:ln w="9525">
            <a:solidFill>
              <a:schemeClr val="tx2"/>
            </a:solidFill>
            <a:miter lim="800000"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2355850" y="1371600"/>
            <a:ext cx="4578350" cy="793750"/>
            <a:chOff x="1392" y="3552"/>
            <a:chExt cx="2884" cy="500"/>
          </a:xfrm>
        </p:grpSpPr>
        <p:graphicFrame>
          <p:nvGraphicFramePr>
            <p:cNvPr id="69639" name="Object 7"/>
            <p:cNvGraphicFramePr>
              <a:graphicFrameLocks noChangeAspect="1"/>
            </p:cNvGraphicFramePr>
            <p:nvPr/>
          </p:nvGraphicFramePr>
          <p:xfrm>
            <a:off x="1392" y="3638"/>
            <a:ext cx="2884" cy="312"/>
          </p:xfrm>
          <a:graphic>
            <a:graphicData uri="http://schemas.openxmlformats.org/presentationml/2006/ole">
              <p:oleObj spid="_x0000_s17415" name="Equation" r:id="rId5" imgW="1993680" imgH="215640" progId="Equation.3">
                <p:embed/>
              </p:oleObj>
            </a:graphicData>
          </a:graphic>
        </p:graphicFrame>
        <p:sp>
          <p:nvSpPr>
            <p:cNvPr id="69677" name="Line 29"/>
            <p:cNvSpPr>
              <a:spLocks noChangeShapeType="1"/>
            </p:cNvSpPr>
            <p:nvPr/>
          </p:nvSpPr>
          <p:spPr bwMode="auto">
            <a:xfrm>
              <a:off x="2112" y="379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78" name="Line 30"/>
            <p:cNvSpPr>
              <a:spLocks noChangeShapeType="1"/>
            </p:cNvSpPr>
            <p:nvPr/>
          </p:nvSpPr>
          <p:spPr bwMode="auto">
            <a:xfrm flipH="1">
              <a:off x="2112" y="3840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79" name="Text Box 31"/>
            <p:cNvSpPr txBox="1">
              <a:spLocks noChangeArrowheads="1"/>
            </p:cNvSpPr>
            <p:nvPr/>
          </p:nvSpPr>
          <p:spPr bwMode="auto">
            <a:xfrm>
              <a:off x="2231" y="3558"/>
              <a:ext cx="2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altLang="zh-CN" sz="1600" i="1">
                  <a:latin typeface="Tahoma" pitchFamily="26" charset="0"/>
                  <a:ea typeface="宋体" pitchFamily="26" charset="-122"/>
                  <a:cs typeface="宋体" pitchFamily="26" charset="-122"/>
                </a:rPr>
                <a:t>k</a:t>
              </a:r>
              <a:r>
                <a:rPr lang="en-US" altLang="zh-CN" sz="1600" i="1" baseline="-25000">
                  <a:latin typeface="Tahoma" pitchFamily="26" charset="0"/>
                  <a:ea typeface="宋体" pitchFamily="26" charset="-122"/>
                  <a:cs typeface="宋体" pitchFamily="26" charset="-122"/>
                </a:rPr>
                <a:t>1</a:t>
              </a:r>
            </a:p>
          </p:txBody>
        </p:sp>
        <p:sp>
          <p:nvSpPr>
            <p:cNvPr id="69680" name="Text Box 32"/>
            <p:cNvSpPr txBox="1">
              <a:spLocks noChangeArrowheads="1"/>
            </p:cNvSpPr>
            <p:nvPr/>
          </p:nvSpPr>
          <p:spPr bwMode="auto">
            <a:xfrm>
              <a:off x="2208" y="3840"/>
              <a:ext cx="27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altLang="zh-CN" sz="1600" i="1">
                  <a:latin typeface="Tahoma" pitchFamily="26" charset="0"/>
                  <a:ea typeface="宋体" pitchFamily="26" charset="-122"/>
                  <a:cs typeface="宋体" pitchFamily="26" charset="-122"/>
                </a:rPr>
                <a:t>K</a:t>
              </a:r>
              <a:r>
                <a:rPr lang="en-US" altLang="zh-CN" sz="1600" i="1" baseline="-25000">
                  <a:latin typeface="Tahoma" pitchFamily="26" charset="0"/>
                  <a:ea typeface="宋体" pitchFamily="26" charset="-122"/>
                  <a:cs typeface="宋体" pitchFamily="26" charset="-122"/>
                </a:rPr>
                <a:t>-1</a:t>
              </a:r>
            </a:p>
          </p:txBody>
        </p:sp>
        <p:sp>
          <p:nvSpPr>
            <p:cNvPr id="69681" name="Line 33"/>
            <p:cNvSpPr>
              <a:spLocks noChangeShapeType="1"/>
            </p:cNvSpPr>
            <p:nvPr/>
          </p:nvSpPr>
          <p:spPr bwMode="auto">
            <a:xfrm>
              <a:off x="3103" y="3810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82" name="Text Box 34"/>
            <p:cNvSpPr txBox="1">
              <a:spLocks noChangeArrowheads="1"/>
            </p:cNvSpPr>
            <p:nvPr/>
          </p:nvSpPr>
          <p:spPr bwMode="auto">
            <a:xfrm>
              <a:off x="3243" y="3552"/>
              <a:ext cx="2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altLang="zh-CN" sz="1600" i="1">
                  <a:latin typeface="Tahoma" pitchFamily="26" charset="0"/>
                  <a:ea typeface="宋体" pitchFamily="26" charset="-122"/>
                  <a:cs typeface="宋体" pitchFamily="26" charset="-122"/>
                </a:rPr>
                <a:t>k</a:t>
              </a:r>
              <a:r>
                <a:rPr lang="en-US" altLang="zh-CN" sz="1600" i="1" baseline="-25000">
                  <a:latin typeface="Tahoma" pitchFamily="26" charset="0"/>
                  <a:ea typeface="宋体" pitchFamily="26" charset="-122"/>
                  <a:cs typeface="宋体" pitchFamily="26" charset="-122"/>
                </a:rPr>
                <a:t>2</a:t>
              </a:r>
            </a:p>
          </p:txBody>
        </p:sp>
      </p:grpSp>
      <p:graphicFrame>
        <p:nvGraphicFramePr>
          <p:cNvPr id="69636" name="Object 4"/>
          <p:cNvGraphicFramePr>
            <a:graphicFrameLocks noChangeAspect="1"/>
          </p:cNvGraphicFramePr>
          <p:nvPr/>
        </p:nvGraphicFramePr>
        <p:xfrm>
          <a:off x="2282825" y="3048000"/>
          <a:ext cx="496888" cy="381000"/>
        </p:xfrm>
        <a:graphic>
          <a:graphicData uri="http://schemas.openxmlformats.org/presentationml/2006/ole">
            <p:oleObj spid="_x0000_s17412" name="Equation" r:id="rId6" imgW="215640" imgH="164880" progId="Equation.3">
              <p:embed/>
            </p:oleObj>
          </a:graphicData>
        </a:graphic>
      </p:graphicFrame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2473325" y="2590800"/>
            <a:ext cx="63500" cy="482600"/>
            <a:chOff x="1416" y="1544"/>
            <a:chExt cx="40" cy="304"/>
          </a:xfrm>
        </p:grpSpPr>
        <p:sp>
          <p:nvSpPr>
            <p:cNvPr id="69675" name="Line 37"/>
            <p:cNvSpPr>
              <a:spLocks noChangeShapeType="1"/>
            </p:cNvSpPr>
            <p:nvPr/>
          </p:nvSpPr>
          <p:spPr bwMode="auto">
            <a:xfrm flipH="1">
              <a:off x="1416" y="156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76" name="Line 38"/>
            <p:cNvSpPr>
              <a:spLocks noChangeShapeType="1"/>
            </p:cNvSpPr>
            <p:nvPr/>
          </p:nvSpPr>
          <p:spPr bwMode="auto">
            <a:xfrm flipH="1" flipV="1">
              <a:off x="1456" y="1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69637" name="Object 5"/>
          <p:cNvGraphicFramePr>
            <a:graphicFrameLocks noChangeAspect="1"/>
          </p:cNvGraphicFramePr>
          <p:nvPr/>
        </p:nvGraphicFramePr>
        <p:xfrm>
          <a:off x="2384425" y="1905000"/>
          <a:ext cx="304800" cy="304800"/>
        </p:xfrm>
        <a:graphic>
          <a:graphicData uri="http://schemas.openxmlformats.org/presentationml/2006/ole">
            <p:oleObj spid="_x0000_s17413" name="Equation" r:id="rId7" imgW="139680" imgH="139680" progId="Equation.3">
              <p:embed/>
            </p:oleObj>
          </a:graphicData>
        </a:graphic>
      </p:graphicFrame>
      <p:graphicFrame>
        <p:nvGraphicFramePr>
          <p:cNvPr id="69638" name="Object 6"/>
          <p:cNvGraphicFramePr>
            <a:graphicFrameLocks noChangeAspect="1"/>
          </p:cNvGraphicFramePr>
          <p:nvPr/>
        </p:nvGraphicFramePr>
        <p:xfrm>
          <a:off x="2359025" y="2209800"/>
          <a:ext cx="268288" cy="347663"/>
        </p:xfrm>
        <a:graphic>
          <a:graphicData uri="http://schemas.openxmlformats.org/presentationml/2006/ole">
            <p:oleObj spid="_x0000_s17414" name="Equation" r:id="rId8" imgW="126720" imgH="164880" progId="Equation.3">
              <p:embed/>
            </p:oleObj>
          </a:graphicData>
        </a:graphic>
      </p:graphicFrame>
      <p:sp>
        <p:nvSpPr>
          <p:cNvPr id="69665" name="Text Box 41"/>
          <p:cNvSpPr txBox="1">
            <a:spLocks noChangeArrowheads="1"/>
          </p:cNvSpPr>
          <p:nvPr/>
        </p:nvSpPr>
        <p:spPr bwMode="auto">
          <a:xfrm>
            <a:off x="2524125" y="2676525"/>
            <a:ext cx="355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zh-CN" sz="1600" i="1">
                <a:latin typeface="Tahoma" pitchFamily="26" charset="0"/>
                <a:ea typeface="宋体" pitchFamily="26" charset="-122"/>
                <a:cs typeface="宋体" pitchFamily="26" charset="-122"/>
              </a:rPr>
              <a:t>K</a:t>
            </a:r>
            <a:r>
              <a:rPr lang="en-US" altLang="zh-CN" sz="1600" i="1" baseline="-25000">
                <a:latin typeface="Tahoma" pitchFamily="26" charset="0"/>
                <a:ea typeface="宋体" pitchFamily="26" charset="-122"/>
                <a:cs typeface="宋体" pitchFamily="26" charset="-122"/>
              </a:rPr>
              <a:t>I</a:t>
            </a:r>
          </a:p>
        </p:txBody>
      </p:sp>
      <p:sp>
        <p:nvSpPr>
          <p:cNvPr id="69666" name="Text Box 42"/>
          <p:cNvSpPr txBox="1">
            <a:spLocks noChangeArrowheads="1"/>
          </p:cNvSpPr>
          <p:nvPr/>
        </p:nvSpPr>
        <p:spPr bwMode="auto">
          <a:xfrm>
            <a:off x="6313487" y="2362200"/>
            <a:ext cx="2297113" cy="83185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zh-CN" i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K</a:t>
            </a:r>
            <a:r>
              <a:rPr lang="en-US" altLang="zh-CN" i="1" baseline="-2500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</a:t>
            </a:r>
            <a:r>
              <a:rPr lang="en-US" altLang="zh-CN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 increases</a:t>
            </a:r>
          </a:p>
          <a:p>
            <a:pPr eaLnBrk="1" hangingPunct="1"/>
            <a:r>
              <a:rPr lang="en-US" altLang="zh-CN" i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v</a:t>
            </a:r>
            <a:r>
              <a:rPr lang="en-US" altLang="zh-CN" i="1" baseline="-2500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max</a:t>
            </a:r>
            <a:r>
              <a:rPr lang="en-US" altLang="zh-CN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 unchanged</a:t>
            </a:r>
          </a:p>
        </p:txBody>
      </p:sp>
      <p:sp>
        <p:nvSpPr>
          <p:cNvPr id="69667" name="Line 43"/>
          <p:cNvSpPr>
            <a:spLocks noChangeShapeType="1"/>
          </p:cNvSpPr>
          <p:nvPr/>
        </p:nvSpPr>
        <p:spPr bwMode="auto">
          <a:xfrm flipV="1">
            <a:off x="5257800" y="3962400"/>
            <a:ext cx="1447800" cy="20574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9668" name="Text Box 44"/>
          <p:cNvSpPr txBox="1">
            <a:spLocks noChangeArrowheads="1"/>
          </p:cNvSpPr>
          <p:nvPr/>
        </p:nvSpPr>
        <p:spPr bwMode="auto">
          <a:xfrm>
            <a:off x="6537325" y="3917950"/>
            <a:ext cx="1171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zh-CN" altLang="en-US" sz="1800" dirty="0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+</a:t>
            </a:r>
            <a:r>
              <a:rPr lang="en-US" altLang="zh-CN" sz="1800" dirty="0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inhibitor</a:t>
            </a:r>
          </a:p>
        </p:txBody>
      </p:sp>
      <p:sp>
        <p:nvSpPr>
          <p:cNvPr id="69669" name="Freeform 45"/>
          <p:cNvSpPr>
            <a:spLocks/>
          </p:cNvSpPr>
          <p:nvPr/>
        </p:nvSpPr>
        <p:spPr bwMode="auto">
          <a:xfrm>
            <a:off x="1387475" y="4387334"/>
            <a:ext cx="2133600" cy="1143000"/>
          </a:xfrm>
          <a:custGeom>
            <a:avLst/>
            <a:gdLst>
              <a:gd name="T0" fmla="*/ 0 w 1344"/>
              <a:gd name="T1" fmla="*/ 2147483647 h 720"/>
              <a:gd name="T2" fmla="*/ 2147483647 w 1344"/>
              <a:gd name="T3" fmla="*/ 2147483647 h 720"/>
              <a:gd name="T4" fmla="*/ 2147483647 w 1344"/>
              <a:gd name="T5" fmla="*/ 2147483647 h 720"/>
              <a:gd name="T6" fmla="*/ 2147483647 w 1344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1344"/>
              <a:gd name="T13" fmla="*/ 0 h 720"/>
              <a:gd name="T14" fmla="*/ 1344 w 1344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44" h="720">
                <a:moveTo>
                  <a:pt x="0" y="720"/>
                </a:moveTo>
                <a:cubicBezTo>
                  <a:pt x="36" y="580"/>
                  <a:pt x="72" y="440"/>
                  <a:pt x="144" y="336"/>
                </a:cubicBezTo>
                <a:cubicBezTo>
                  <a:pt x="216" y="232"/>
                  <a:pt x="232" y="152"/>
                  <a:pt x="432" y="96"/>
                </a:cubicBezTo>
                <a:cubicBezTo>
                  <a:pt x="632" y="40"/>
                  <a:pt x="988" y="20"/>
                  <a:pt x="1344" y="0"/>
                </a:cubicBezTo>
              </a:path>
            </a:pathLst>
          </a:cu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70" name="Line 46"/>
          <p:cNvSpPr>
            <a:spLocks noChangeShapeType="1"/>
          </p:cNvSpPr>
          <p:nvPr/>
        </p:nvSpPr>
        <p:spPr bwMode="auto">
          <a:xfrm>
            <a:off x="1616075" y="4920734"/>
            <a:ext cx="0" cy="609600"/>
          </a:xfrm>
          <a:prstGeom prst="line">
            <a:avLst/>
          </a:prstGeom>
          <a:noFill/>
          <a:ln w="28575" cap="rnd">
            <a:solidFill>
              <a:schemeClr val="hlink"/>
            </a:solidFill>
            <a:prstDash val="sysDot"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71" name="Text Box 47"/>
          <p:cNvSpPr txBox="1">
            <a:spLocks noChangeArrowheads="1"/>
          </p:cNvSpPr>
          <p:nvPr/>
        </p:nvSpPr>
        <p:spPr bwMode="auto">
          <a:xfrm>
            <a:off x="1692275" y="5149334"/>
            <a:ext cx="158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zh-CN" sz="2000" i="1">
                <a:solidFill>
                  <a:schemeClr val="hlink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K</a:t>
            </a:r>
            <a:r>
              <a:rPr lang="en-US" altLang="zh-CN" sz="2000" i="1" baseline="-25000">
                <a:solidFill>
                  <a:schemeClr val="hlink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</a:t>
            </a:r>
            <a:r>
              <a:rPr lang="en-US" altLang="zh-CN" sz="2000">
                <a:solidFill>
                  <a:schemeClr val="hlink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(</a:t>
            </a:r>
            <a:r>
              <a:rPr lang="en-US" altLang="zh-CN" sz="2000" i="1">
                <a:solidFill>
                  <a:schemeClr val="hlink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1+[I]/K</a:t>
            </a:r>
            <a:r>
              <a:rPr lang="en-US" altLang="zh-CN" sz="2000" i="1" baseline="-25000">
                <a:solidFill>
                  <a:schemeClr val="hlink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I</a:t>
            </a:r>
            <a:r>
              <a:rPr lang="en-US" altLang="zh-CN" sz="2000">
                <a:solidFill>
                  <a:schemeClr val="hlink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)</a:t>
            </a:r>
          </a:p>
        </p:txBody>
      </p:sp>
      <p:sp>
        <p:nvSpPr>
          <p:cNvPr id="69672" name="Text Box 48"/>
          <p:cNvSpPr txBox="1">
            <a:spLocks noChangeArrowheads="1"/>
          </p:cNvSpPr>
          <p:nvPr/>
        </p:nvSpPr>
        <p:spPr bwMode="auto">
          <a:xfrm>
            <a:off x="4724400" y="6096000"/>
            <a:ext cx="22434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zh-CN" altLang="en-US" sz="2000" i="1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-1/(</a:t>
            </a:r>
            <a:r>
              <a:rPr lang="en-US" altLang="zh-CN" sz="2000" i="1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K</a:t>
            </a:r>
            <a:r>
              <a:rPr lang="en-US" altLang="zh-CN" sz="2000" i="1" baseline="-25000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</a:t>
            </a:r>
            <a:r>
              <a:rPr lang="en-US" altLang="zh-CN" sz="2000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(</a:t>
            </a:r>
            <a:r>
              <a:rPr lang="en-US" altLang="zh-CN" sz="2000" i="1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1+[I]/K</a:t>
            </a:r>
            <a:r>
              <a:rPr lang="en-US" altLang="zh-CN" sz="2000" i="1" baseline="-25000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I</a:t>
            </a:r>
            <a:r>
              <a:rPr lang="en-US" altLang="zh-CN" sz="2000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))</a:t>
            </a:r>
          </a:p>
        </p:txBody>
      </p:sp>
      <p:sp>
        <p:nvSpPr>
          <p:cNvPr id="69673" name="Line 49"/>
          <p:cNvSpPr>
            <a:spLocks noChangeShapeType="1"/>
          </p:cNvSpPr>
          <p:nvPr/>
        </p:nvSpPr>
        <p:spPr bwMode="auto">
          <a:xfrm flipV="1">
            <a:off x="5410200" y="594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74" name="Rectangle 50"/>
          <p:cNvSpPr>
            <a:spLocks noChangeArrowheads="1"/>
          </p:cNvSpPr>
          <p:nvPr/>
        </p:nvSpPr>
        <p:spPr bwMode="auto">
          <a:xfrm>
            <a:off x="5867400" y="4953000"/>
            <a:ext cx="27994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zh-CN" sz="1800" i="1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Slope= K</a:t>
            </a:r>
            <a:r>
              <a:rPr lang="en-US" altLang="zh-CN" sz="1800" i="1" baseline="-25000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</a:t>
            </a:r>
            <a:r>
              <a:rPr lang="en-US" altLang="zh-CN" sz="1800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(</a:t>
            </a:r>
            <a:r>
              <a:rPr lang="en-US" altLang="zh-CN" sz="1800" i="1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1+[I]/K</a:t>
            </a:r>
            <a:r>
              <a:rPr lang="en-US" altLang="zh-CN" sz="1800" i="1" baseline="-25000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I</a:t>
            </a:r>
            <a:r>
              <a:rPr lang="en-US" altLang="zh-CN" sz="1800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)/</a:t>
            </a:r>
            <a:r>
              <a:rPr lang="en-US" altLang="zh-CN" sz="1800" i="1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v</a:t>
            </a:r>
            <a:r>
              <a:rPr lang="en-US" altLang="zh-CN" sz="1800" i="1" baseline="-25000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max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2" grpId="0" autoUpdateAnimBg="0"/>
      <p:bldP spid="18432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738188" y="457200"/>
            <a:ext cx="7688262" cy="457200"/>
          </a:xfrm>
        </p:spPr>
        <p:txBody>
          <a:bodyPr/>
          <a:lstStyle/>
          <a:p>
            <a:r>
              <a:rPr lang="en-US" altLang="zh-CN" dirty="0">
                <a:ea typeface="宋体" pitchFamily="26" charset="-122"/>
                <a:cs typeface="宋体" pitchFamily="26" charset="-122"/>
              </a:rPr>
              <a:t>Uncompetitive Inhibitors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924800" cy="4114800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zh-CN" altLang="en-US" sz="2000" dirty="0">
                <a:ea typeface="宋体" pitchFamily="26" charset="-122"/>
                <a:cs typeface="宋体" pitchFamily="26" charset="-122"/>
              </a:rPr>
              <a:t>		</a:t>
            </a:r>
          </a:p>
          <a:p>
            <a:pPr>
              <a:spcBef>
                <a:spcPct val="0"/>
              </a:spcBef>
            </a:pPr>
            <a:endParaRPr lang="zh-CN" altLang="en-US" sz="2000" dirty="0">
              <a:ea typeface="宋体" pitchFamily="26" charset="-122"/>
              <a:cs typeface="宋体" pitchFamily="26" charset="-12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zh-CN" altLang="en-US" sz="2000" dirty="0">
              <a:ea typeface="宋体" pitchFamily="26" charset="-122"/>
              <a:cs typeface="宋体" pitchFamily="26" charset="-122"/>
            </a:endParaRPr>
          </a:p>
          <a:p>
            <a:pPr>
              <a:spcBef>
                <a:spcPct val="0"/>
              </a:spcBef>
            </a:pPr>
            <a:endParaRPr lang="zh-CN" altLang="en-US" sz="2000" dirty="0">
              <a:ea typeface="宋体" pitchFamily="26" charset="-122"/>
              <a:cs typeface="宋体" pitchFamily="26" charset="-122"/>
            </a:endParaRPr>
          </a:p>
          <a:p>
            <a:pPr>
              <a:spcBef>
                <a:spcPct val="0"/>
              </a:spcBef>
            </a:pPr>
            <a:endParaRPr lang="zh-CN" altLang="en-US" sz="2000" dirty="0">
              <a:ea typeface="宋体" pitchFamily="26" charset="-122"/>
              <a:cs typeface="宋体" pitchFamily="26" charset="-122"/>
            </a:endParaRPr>
          </a:p>
        </p:txBody>
      </p:sp>
      <p:graphicFrame>
        <p:nvGraphicFramePr>
          <p:cNvPr id="186372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8434" name="Equation" r:id="rId3" imgW="114120" imgH="215640" progId="Equation.3">
              <p:embed/>
            </p:oleObj>
          </a:graphicData>
        </a:graphic>
      </p:graphicFrame>
      <p:graphicFrame>
        <p:nvGraphicFramePr>
          <p:cNvPr id="72707" name="Object 3"/>
          <p:cNvGraphicFramePr>
            <a:graphicFrameLocks noChangeAspect="1"/>
          </p:cNvGraphicFramePr>
          <p:nvPr/>
        </p:nvGraphicFramePr>
        <p:xfrm>
          <a:off x="5129212" y="2696368"/>
          <a:ext cx="2795588" cy="1249363"/>
        </p:xfrm>
        <a:graphic>
          <a:graphicData uri="http://schemas.openxmlformats.org/presentationml/2006/ole">
            <p:oleObj spid="_x0000_s18435" name="Equation" r:id="rId4" imgW="1879560" imgH="838080" progId="Equation.3">
              <p:embed/>
            </p:oleObj>
          </a:graphicData>
        </a:graphic>
      </p:graphicFrame>
      <p:graphicFrame>
        <p:nvGraphicFramePr>
          <p:cNvPr id="72708" name="Object 4"/>
          <p:cNvGraphicFramePr>
            <a:graphicFrameLocks noChangeAspect="1"/>
          </p:cNvGraphicFramePr>
          <p:nvPr/>
        </p:nvGraphicFramePr>
        <p:xfrm>
          <a:off x="2203450" y="1355725"/>
          <a:ext cx="4578350" cy="495300"/>
        </p:xfrm>
        <a:graphic>
          <a:graphicData uri="http://schemas.openxmlformats.org/presentationml/2006/ole">
            <p:oleObj spid="_x0000_s18436" name="Equation" r:id="rId5" imgW="1993680" imgH="215640" progId="Equation.3">
              <p:embed/>
            </p:oleObj>
          </a:graphicData>
        </a:graphic>
      </p:graphicFrame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346450" y="1600200"/>
            <a:ext cx="762000" cy="76200"/>
            <a:chOff x="2062" y="1344"/>
            <a:chExt cx="480" cy="48"/>
          </a:xfrm>
        </p:grpSpPr>
        <p:sp>
          <p:nvSpPr>
            <p:cNvPr id="72760" name="Line 9"/>
            <p:cNvSpPr>
              <a:spLocks noChangeShapeType="1"/>
            </p:cNvSpPr>
            <p:nvPr/>
          </p:nvSpPr>
          <p:spPr bwMode="auto">
            <a:xfrm>
              <a:off x="2062" y="1344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61" name="Line 10"/>
            <p:cNvSpPr>
              <a:spLocks noChangeShapeType="1"/>
            </p:cNvSpPr>
            <p:nvPr/>
          </p:nvSpPr>
          <p:spPr bwMode="auto">
            <a:xfrm flipH="1">
              <a:off x="2062" y="139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2715" name="Text Box 11"/>
          <p:cNvSpPr txBox="1">
            <a:spLocks noChangeArrowheads="1"/>
          </p:cNvSpPr>
          <p:nvPr/>
        </p:nvSpPr>
        <p:spPr bwMode="auto">
          <a:xfrm>
            <a:off x="3535363" y="1228725"/>
            <a:ext cx="361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zh-CN" sz="1600" i="1">
                <a:latin typeface="Tahoma" pitchFamily="26" charset="0"/>
                <a:ea typeface="宋体" pitchFamily="26" charset="-122"/>
                <a:cs typeface="宋体" pitchFamily="26" charset="-122"/>
              </a:rPr>
              <a:t>k</a:t>
            </a:r>
            <a:r>
              <a:rPr lang="en-US" altLang="zh-CN" sz="1600" i="1" baseline="-25000">
                <a:latin typeface="Tahoma" pitchFamily="26" charset="0"/>
                <a:ea typeface="宋体" pitchFamily="26" charset="-122"/>
                <a:cs typeface="宋体" pitchFamily="26" charset="-122"/>
              </a:rPr>
              <a:t>1</a:t>
            </a:r>
          </a:p>
        </p:txBody>
      </p:sp>
      <p:sp>
        <p:nvSpPr>
          <p:cNvPr id="72716" name="Text Box 12"/>
          <p:cNvSpPr txBox="1">
            <a:spLocks noChangeArrowheads="1"/>
          </p:cNvSpPr>
          <p:nvPr/>
        </p:nvSpPr>
        <p:spPr bwMode="auto">
          <a:xfrm>
            <a:off x="3502025" y="1676400"/>
            <a:ext cx="412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zh-CN" sz="1600" i="1">
                <a:latin typeface="Tahoma" pitchFamily="26" charset="0"/>
                <a:ea typeface="宋体" pitchFamily="26" charset="-122"/>
                <a:cs typeface="宋体" pitchFamily="26" charset="-122"/>
              </a:rPr>
              <a:t>k</a:t>
            </a:r>
            <a:r>
              <a:rPr lang="en-US" altLang="zh-CN" sz="1600" i="1" baseline="-25000">
                <a:latin typeface="Tahoma" pitchFamily="26" charset="0"/>
                <a:ea typeface="宋体" pitchFamily="26" charset="-122"/>
                <a:cs typeface="宋体" pitchFamily="26" charset="-122"/>
              </a:rPr>
              <a:t>-1</a:t>
            </a:r>
          </a:p>
        </p:txBody>
      </p:sp>
      <p:sp>
        <p:nvSpPr>
          <p:cNvPr id="72717" name="Line 13"/>
          <p:cNvSpPr>
            <a:spLocks noChangeShapeType="1"/>
          </p:cNvSpPr>
          <p:nvPr/>
        </p:nvSpPr>
        <p:spPr bwMode="auto">
          <a:xfrm>
            <a:off x="4919663" y="1628775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5141913" y="1219200"/>
            <a:ext cx="361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zh-CN" sz="1600" i="1">
                <a:latin typeface="Tahoma" pitchFamily="26" charset="0"/>
                <a:ea typeface="宋体" pitchFamily="26" charset="-122"/>
                <a:cs typeface="宋体" pitchFamily="26" charset="-122"/>
              </a:rPr>
              <a:t>k</a:t>
            </a:r>
            <a:r>
              <a:rPr lang="en-US" altLang="zh-CN" sz="1600" i="1" baseline="-25000">
                <a:latin typeface="Tahoma" pitchFamily="26" charset="0"/>
                <a:ea typeface="宋体" pitchFamily="26" charset="-122"/>
                <a:cs typeface="宋体" pitchFamily="26" charset="-122"/>
              </a:rPr>
              <a:t>2</a:t>
            </a:r>
          </a:p>
        </p:txBody>
      </p:sp>
      <p:sp>
        <p:nvSpPr>
          <p:cNvPr id="72719" name="Text Box 15"/>
          <p:cNvSpPr txBox="1">
            <a:spLocks noChangeArrowheads="1"/>
          </p:cNvSpPr>
          <p:nvPr/>
        </p:nvSpPr>
        <p:spPr bwMode="auto">
          <a:xfrm>
            <a:off x="835818" y="2520950"/>
            <a:ext cx="2112963" cy="10160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zh-CN" sz="2000" i="1" dirty="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K</a:t>
            </a:r>
            <a:r>
              <a:rPr lang="en-US" altLang="zh-CN" sz="2000" i="1" baseline="-25000" dirty="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</a:t>
            </a:r>
            <a:r>
              <a:rPr lang="en-US" altLang="zh-CN" sz="2000" dirty="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 decreases</a:t>
            </a:r>
          </a:p>
          <a:p>
            <a:pPr eaLnBrk="1" hangingPunct="1"/>
            <a:r>
              <a:rPr lang="en-US" altLang="zh-CN" sz="2000" i="1" dirty="0" err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v</a:t>
            </a:r>
            <a:r>
              <a:rPr lang="en-US" altLang="zh-CN" sz="2000" i="1" baseline="-25000" dirty="0" err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max</a:t>
            </a:r>
            <a:r>
              <a:rPr lang="en-US" altLang="zh-CN" sz="2000" dirty="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 decreases</a:t>
            </a:r>
          </a:p>
          <a:p>
            <a:pPr eaLnBrk="1" hangingPunct="1"/>
            <a:r>
              <a:rPr lang="en-US" altLang="zh-CN" sz="2000" dirty="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Slope unchanged</a:t>
            </a:r>
          </a:p>
        </p:txBody>
      </p:sp>
      <p:sp>
        <p:nvSpPr>
          <p:cNvPr id="72720" name="Text Box 16"/>
          <p:cNvSpPr txBox="1">
            <a:spLocks noChangeArrowheads="1"/>
          </p:cNvSpPr>
          <p:nvPr/>
        </p:nvSpPr>
        <p:spPr bwMode="auto">
          <a:xfrm>
            <a:off x="6781800" y="4038600"/>
            <a:ext cx="1171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zh-CN" altLang="en-US" sz="1800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+</a:t>
            </a:r>
            <a:r>
              <a:rPr lang="en-US" altLang="zh-CN" sz="1800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inhibitor</a:t>
            </a:r>
          </a:p>
        </p:txBody>
      </p:sp>
      <p:graphicFrame>
        <p:nvGraphicFramePr>
          <p:cNvPr id="72709" name="Object 5"/>
          <p:cNvGraphicFramePr>
            <a:graphicFrameLocks noChangeAspect="1"/>
          </p:cNvGraphicFramePr>
          <p:nvPr/>
        </p:nvGraphicFramePr>
        <p:xfrm>
          <a:off x="4264025" y="1752600"/>
          <a:ext cx="304800" cy="304800"/>
        </p:xfrm>
        <a:graphic>
          <a:graphicData uri="http://schemas.openxmlformats.org/presentationml/2006/ole">
            <p:oleObj spid="_x0000_s18437" name="Equation" r:id="rId6" imgW="139680" imgH="139680" progId="Equation.3">
              <p:embed/>
            </p:oleObj>
          </a:graphicData>
        </a:graphic>
      </p:graphicFrame>
      <p:graphicFrame>
        <p:nvGraphicFramePr>
          <p:cNvPr id="72710" name="Object 6"/>
          <p:cNvGraphicFramePr>
            <a:graphicFrameLocks noChangeAspect="1"/>
          </p:cNvGraphicFramePr>
          <p:nvPr/>
        </p:nvGraphicFramePr>
        <p:xfrm>
          <a:off x="4264025" y="1981200"/>
          <a:ext cx="268288" cy="347663"/>
        </p:xfrm>
        <a:graphic>
          <a:graphicData uri="http://schemas.openxmlformats.org/presentationml/2006/ole">
            <p:oleObj spid="_x0000_s18438" name="Equation" r:id="rId7" imgW="126720" imgH="164880" progId="Equation.3">
              <p:embed/>
            </p:oleObj>
          </a:graphicData>
        </a:graphic>
      </p:graphicFrame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340225" y="2349500"/>
            <a:ext cx="63500" cy="482600"/>
            <a:chOff x="1416" y="1544"/>
            <a:chExt cx="40" cy="304"/>
          </a:xfrm>
        </p:grpSpPr>
        <p:sp>
          <p:nvSpPr>
            <p:cNvPr id="72758" name="Line 20"/>
            <p:cNvSpPr>
              <a:spLocks noChangeShapeType="1"/>
            </p:cNvSpPr>
            <p:nvPr/>
          </p:nvSpPr>
          <p:spPr bwMode="auto">
            <a:xfrm flipH="1">
              <a:off x="1416" y="156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59" name="Line 21"/>
            <p:cNvSpPr>
              <a:spLocks noChangeShapeType="1"/>
            </p:cNvSpPr>
            <p:nvPr/>
          </p:nvSpPr>
          <p:spPr bwMode="auto">
            <a:xfrm flipH="1" flipV="1">
              <a:off x="1456" y="1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72711" name="Object 7"/>
          <p:cNvGraphicFramePr>
            <a:graphicFrameLocks noChangeAspect="1"/>
          </p:cNvGraphicFramePr>
          <p:nvPr/>
        </p:nvGraphicFramePr>
        <p:xfrm>
          <a:off x="3963988" y="2832100"/>
          <a:ext cx="642937" cy="411163"/>
        </p:xfrm>
        <a:graphic>
          <a:graphicData uri="http://schemas.openxmlformats.org/presentationml/2006/ole">
            <p:oleObj spid="_x0000_s18439" name="Equation" r:id="rId8" imgW="279360" imgH="177480" progId="Equation.3">
              <p:embed/>
            </p:oleObj>
          </a:graphicData>
        </a:graphic>
      </p:graphicFrame>
      <p:sp>
        <p:nvSpPr>
          <p:cNvPr id="72722" name="Text Box 23"/>
          <p:cNvSpPr txBox="1">
            <a:spLocks noChangeArrowheads="1"/>
          </p:cNvSpPr>
          <p:nvPr/>
        </p:nvSpPr>
        <p:spPr bwMode="auto">
          <a:xfrm>
            <a:off x="4362450" y="2422525"/>
            <a:ext cx="3857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zh-CN" sz="1600" i="1">
                <a:latin typeface="Tahoma" pitchFamily="26" charset="0"/>
                <a:ea typeface="宋体" pitchFamily="26" charset="-122"/>
                <a:cs typeface="宋体" pitchFamily="26" charset="-122"/>
              </a:rPr>
              <a:t>K</a:t>
            </a:r>
            <a:r>
              <a:rPr lang="en-US" altLang="zh-CN" sz="1600" i="1" baseline="-25000">
                <a:latin typeface="Tahoma" pitchFamily="26" charset="0"/>
                <a:ea typeface="宋体" pitchFamily="26" charset="-122"/>
                <a:cs typeface="宋体" pitchFamily="26" charset="-122"/>
              </a:rPr>
              <a:t>I’</a:t>
            </a:r>
          </a:p>
        </p:txBody>
      </p:sp>
      <p:sp>
        <p:nvSpPr>
          <p:cNvPr id="72723" name="Line 24"/>
          <p:cNvSpPr>
            <a:spLocks noChangeShapeType="1"/>
          </p:cNvSpPr>
          <p:nvPr/>
        </p:nvSpPr>
        <p:spPr bwMode="auto">
          <a:xfrm>
            <a:off x="4495800" y="60198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24" name="Line 25"/>
          <p:cNvSpPr>
            <a:spLocks noChangeShapeType="1"/>
          </p:cNvSpPr>
          <p:nvPr/>
        </p:nvSpPr>
        <p:spPr bwMode="auto">
          <a:xfrm flipV="1">
            <a:off x="5638800" y="46482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25" name="Text Box 26"/>
          <p:cNvSpPr txBox="1">
            <a:spLocks noChangeArrowheads="1"/>
          </p:cNvSpPr>
          <p:nvPr/>
        </p:nvSpPr>
        <p:spPr bwMode="auto">
          <a:xfrm>
            <a:off x="7391400" y="6096000"/>
            <a:ext cx="7208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zh-CN" altLang="en-US" dirty="0">
                <a:latin typeface="Tahoma" pitchFamily="26" charset="0"/>
                <a:ea typeface="宋体" pitchFamily="26" charset="-122"/>
                <a:cs typeface="宋体" pitchFamily="26" charset="-122"/>
              </a:rPr>
              <a:t>1</a:t>
            </a:r>
            <a:r>
              <a:rPr lang="zh-CN" altLang="en-US" dirty="0" smtClean="0">
                <a:latin typeface="Tahoma" pitchFamily="26" charset="0"/>
                <a:ea typeface="宋体" pitchFamily="26" charset="-122"/>
                <a:cs typeface="宋体" pitchFamily="26" charset="-122"/>
              </a:rPr>
              <a:t>/</a:t>
            </a:r>
            <a:r>
              <a:rPr lang="en-US" altLang="zh-CN" dirty="0" smtClean="0">
                <a:latin typeface="Tahoma" pitchFamily="26" charset="0"/>
                <a:ea typeface="宋体" pitchFamily="26" charset="-122"/>
                <a:cs typeface="宋体" pitchFamily="26" charset="-122"/>
              </a:rPr>
              <a:t>[S</a:t>
            </a:r>
            <a:r>
              <a:rPr lang="en-US" altLang="zh-CN" dirty="0">
                <a:latin typeface="Tahoma" pitchFamily="26" charset="0"/>
                <a:ea typeface="宋体" pitchFamily="26" charset="-122"/>
                <a:cs typeface="宋体" pitchFamily="26" charset="-122"/>
              </a:rPr>
              <a:t>]</a:t>
            </a:r>
          </a:p>
        </p:txBody>
      </p:sp>
      <p:sp>
        <p:nvSpPr>
          <p:cNvPr id="72726" name="Text Box 27"/>
          <p:cNvSpPr txBox="1">
            <a:spLocks noChangeArrowheads="1"/>
          </p:cNvSpPr>
          <p:nvPr/>
        </p:nvSpPr>
        <p:spPr bwMode="auto">
          <a:xfrm>
            <a:off x="5334000" y="4343400"/>
            <a:ext cx="619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zh-CN" altLang="en-US" i="1">
                <a:latin typeface="Tahoma" pitchFamily="26" charset="0"/>
                <a:ea typeface="宋体" pitchFamily="26" charset="-122"/>
                <a:cs typeface="宋体" pitchFamily="26" charset="-122"/>
              </a:rPr>
              <a:t>1/</a:t>
            </a:r>
            <a:r>
              <a:rPr lang="en-US" altLang="zh-CN" i="1">
                <a:latin typeface="Tahoma" pitchFamily="26" charset="0"/>
                <a:ea typeface="宋体" pitchFamily="26" charset="-122"/>
                <a:cs typeface="宋体" pitchFamily="26" charset="-122"/>
              </a:rPr>
              <a:t>v</a:t>
            </a:r>
          </a:p>
        </p:txBody>
      </p:sp>
      <p:sp>
        <p:nvSpPr>
          <p:cNvPr id="72727" name="Text Box 28"/>
          <p:cNvSpPr txBox="1">
            <a:spLocks noChangeArrowheads="1"/>
          </p:cNvSpPr>
          <p:nvPr/>
        </p:nvSpPr>
        <p:spPr bwMode="auto">
          <a:xfrm>
            <a:off x="5715000" y="5486400"/>
            <a:ext cx="852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zh-CN" altLang="en-US" sz="2000" i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1/</a:t>
            </a:r>
            <a:r>
              <a:rPr lang="en-US" altLang="zh-CN" sz="2000" i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v</a:t>
            </a:r>
            <a:r>
              <a:rPr lang="en-US" altLang="zh-CN" sz="2000" i="1" baseline="-2500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max</a:t>
            </a:r>
            <a:endParaRPr lang="en-US" altLang="zh-CN" sz="2000" i="1">
              <a:solidFill>
                <a:schemeClr val="tx2"/>
              </a:solidFill>
              <a:latin typeface="Tahoma" pitchFamily="26" charset="0"/>
              <a:ea typeface="宋体" pitchFamily="26" charset="-122"/>
              <a:cs typeface="宋体" pitchFamily="26" charset="-122"/>
            </a:endParaRPr>
          </a:p>
        </p:txBody>
      </p:sp>
      <p:sp>
        <p:nvSpPr>
          <p:cNvPr id="72728" name="Text Box 29"/>
          <p:cNvSpPr txBox="1">
            <a:spLocks noChangeArrowheads="1"/>
          </p:cNvSpPr>
          <p:nvPr/>
        </p:nvSpPr>
        <p:spPr bwMode="auto">
          <a:xfrm>
            <a:off x="4495800" y="5486400"/>
            <a:ext cx="86377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zh-CN" altLang="en-US" sz="2000" dirty="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-1/</a:t>
            </a:r>
            <a:r>
              <a:rPr lang="en-US" altLang="zh-CN" sz="2000" dirty="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K</a:t>
            </a:r>
            <a:r>
              <a:rPr lang="en-US" altLang="zh-CN" sz="2000" baseline="-25000" dirty="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</a:t>
            </a:r>
            <a:endParaRPr lang="en-US" altLang="zh-CN" sz="2000" dirty="0">
              <a:solidFill>
                <a:schemeClr val="tx2"/>
              </a:solidFill>
              <a:latin typeface="Tahoma" pitchFamily="26" charset="0"/>
              <a:ea typeface="宋体" pitchFamily="26" charset="-122"/>
              <a:cs typeface="宋体" pitchFamily="26" charset="-122"/>
            </a:endParaRPr>
          </a:p>
        </p:txBody>
      </p:sp>
      <p:sp>
        <p:nvSpPr>
          <p:cNvPr id="72729" name="Line 30"/>
          <p:cNvSpPr>
            <a:spLocks noChangeShapeType="1"/>
          </p:cNvSpPr>
          <p:nvPr/>
        </p:nvSpPr>
        <p:spPr bwMode="auto">
          <a:xfrm flipV="1">
            <a:off x="4800600" y="4495800"/>
            <a:ext cx="2590800" cy="1676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0" name="Text Box 31"/>
          <p:cNvSpPr txBox="1">
            <a:spLocks noChangeArrowheads="1"/>
          </p:cNvSpPr>
          <p:nvPr/>
        </p:nvSpPr>
        <p:spPr bwMode="auto">
          <a:xfrm>
            <a:off x="6629400" y="4800600"/>
            <a:ext cx="1797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zh-CN" sz="2000" i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Slope=K</a:t>
            </a:r>
            <a:r>
              <a:rPr lang="en-US" altLang="zh-CN" sz="2000" i="1" baseline="-2500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</a:t>
            </a:r>
            <a:r>
              <a:rPr lang="en-US" altLang="zh-CN" sz="2000" i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/v</a:t>
            </a:r>
            <a:r>
              <a:rPr lang="en-US" altLang="zh-CN" sz="2000" i="1" baseline="-2500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max</a:t>
            </a:r>
          </a:p>
        </p:txBody>
      </p:sp>
      <p:sp>
        <p:nvSpPr>
          <p:cNvPr id="72731" name="Line 32"/>
          <p:cNvSpPr>
            <a:spLocks noChangeShapeType="1"/>
          </p:cNvSpPr>
          <p:nvPr/>
        </p:nvSpPr>
        <p:spPr bwMode="auto">
          <a:xfrm flipH="1">
            <a:off x="5638800" y="5638800"/>
            <a:ext cx="152400" cy="0"/>
          </a:xfrm>
          <a:prstGeom prst="line">
            <a:avLst/>
          </a:prstGeom>
          <a:noFill/>
          <a:ln w="9525">
            <a:solidFill>
              <a:schemeClr val="tx2"/>
            </a:solidFill>
            <a:miter lim="800000"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2" name="Line 33"/>
          <p:cNvSpPr>
            <a:spLocks noChangeShapeType="1"/>
          </p:cNvSpPr>
          <p:nvPr/>
        </p:nvSpPr>
        <p:spPr bwMode="auto">
          <a:xfrm flipH="1">
            <a:off x="5029200" y="5867400"/>
            <a:ext cx="0" cy="152400"/>
          </a:xfrm>
          <a:prstGeom prst="line">
            <a:avLst/>
          </a:prstGeom>
          <a:noFill/>
          <a:ln w="9525">
            <a:solidFill>
              <a:schemeClr val="tx2"/>
            </a:solidFill>
            <a:miter lim="800000"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3" name="Line 34"/>
          <p:cNvSpPr>
            <a:spLocks noChangeShapeType="1"/>
          </p:cNvSpPr>
          <p:nvPr/>
        </p:nvSpPr>
        <p:spPr bwMode="auto">
          <a:xfrm flipV="1">
            <a:off x="4648200" y="4419600"/>
            <a:ext cx="2438400" cy="16002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4" name="Text Box 35"/>
          <p:cNvSpPr txBox="1">
            <a:spLocks noChangeArrowheads="1"/>
          </p:cNvSpPr>
          <p:nvPr/>
        </p:nvSpPr>
        <p:spPr bwMode="auto">
          <a:xfrm>
            <a:off x="3999266" y="4828143"/>
            <a:ext cx="18407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zh-CN" altLang="en-US" sz="1800" dirty="0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(1+ </a:t>
            </a:r>
            <a:r>
              <a:rPr lang="en-US" altLang="zh-CN" sz="1800" dirty="0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K</a:t>
            </a:r>
            <a:r>
              <a:rPr lang="en-US" altLang="zh-CN" sz="1800" baseline="-25000" dirty="0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I</a:t>
            </a:r>
            <a:r>
              <a:rPr lang="en-US" altLang="zh-CN" sz="1800" dirty="0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/[I])/</a:t>
            </a:r>
            <a:r>
              <a:rPr lang="en-US" altLang="zh-CN" sz="1800" dirty="0" err="1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V</a:t>
            </a:r>
            <a:r>
              <a:rPr lang="en-US" altLang="zh-CN" sz="1800" baseline="-25000" dirty="0" err="1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max</a:t>
            </a:r>
            <a:endParaRPr lang="en-US" altLang="zh-CN" sz="1800" baseline="-25000" dirty="0">
              <a:solidFill>
                <a:srgbClr val="FF0000"/>
              </a:solidFill>
              <a:latin typeface="Tahoma" pitchFamily="26" charset="0"/>
              <a:ea typeface="宋体" pitchFamily="26" charset="-122"/>
              <a:cs typeface="宋体" pitchFamily="26" charset="-122"/>
            </a:endParaRPr>
          </a:p>
        </p:txBody>
      </p:sp>
      <p:sp>
        <p:nvSpPr>
          <p:cNvPr id="72735" name="Line 36"/>
          <p:cNvSpPr>
            <a:spLocks noChangeShapeType="1"/>
          </p:cNvSpPr>
          <p:nvPr/>
        </p:nvSpPr>
        <p:spPr bwMode="auto">
          <a:xfrm>
            <a:off x="5029200" y="533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6" name="Text Box 37"/>
          <p:cNvSpPr txBox="1">
            <a:spLocks noChangeArrowheads="1"/>
          </p:cNvSpPr>
          <p:nvPr/>
        </p:nvSpPr>
        <p:spPr bwMode="auto">
          <a:xfrm>
            <a:off x="5715000" y="5181600"/>
            <a:ext cx="1722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zh-CN" sz="1800" dirty="0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Slope= K</a:t>
            </a:r>
            <a:r>
              <a:rPr lang="en-US" altLang="zh-CN" sz="1800" baseline="-25000" dirty="0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</a:t>
            </a:r>
            <a:r>
              <a:rPr lang="en-US" altLang="zh-CN" sz="1800" dirty="0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/</a:t>
            </a:r>
            <a:r>
              <a:rPr lang="en-US" altLang="zh-CN" sz="1800" dirty="0" err="1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v</a:t>
            </a:r>
            <a:r>
              <a:rPr lang="en-US" altLang="zh-CN" sz="1800" baseline="-25000" dirty="0" err="1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max</a:t>
            </a:r>
            <a:endParaRPr lang="en-US" altLang="zh-CN" sz="1800" dirty="0">
              <a:solidFill>
                <a:srgbClr val="FF0000"/>
              </a:solidFill>
              <a:latin typeface="Tahoma" pitchFamily="26" charset="0"/>
              <a:ea typeface="宋体" pitchFamily="26" charset="-122"/>
              <a:cs typeface="宋体" pitchFamily="26" charset="-122"/>
            </a:endParaRPr>
          </a:p>
        </p:txBody>
      </p:sp>
      <p:sp>
        <p:nvSpPr>
          <p:cNvPr id="72737" name="Text Box 38"/>
          <p:cNvSpPr txBox="1">
            <a:spLocks noChangeArrowheads="1"/>
          </p:cNvSpPr>
          <p:nvPr/>
        </p:nvSpPr>
        <p:spPr bwMode="auto">
          <a:xfrm>
            <a:off x="974725" y="41767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zh-CN" i="1" dirty="0" err="1">
                <a:latin typeface="Tahoma" pitchFamily="26" charset="0"/>
                <a:ea typeface="宋体" pitchFamily="26" charset="-122"/>
                <a:cs typeface="宋体" pitchFamily="26" charset="-122"/>
              </a:rPr>
              <a:t>v</a:t>
            </a:r>
            <a:endParaRPr lang="en-US" altLang="zh-CN" i="1" dirty="0">
              <a:latin typeface="Tahoma" pitchFamily="26" charset="0"/>
              <a:ea typeface="宋体" pitchFamily="26" charset="-122"/>
              <a:cs typeface="宋体" pitchFamily="26" charset="-122"/>
            </a:endParaRPr>
          </a:p>
        </p:txBody>
      </p:sp>
      <p:sp>
        <p:nvSpPr>
          <p:cNvPr id="72738" name="Line 39"/>
          <p:cNvSpPr>
            <a:spLocks noChangeShapeType="1"/>
          </p:cNvSpPr>
          <p:nvPr/>
        </p:nvSpPr>
        <p:spPr bwMode="auto">
          <a:xfrm>
            <a:off x="1143000" y="58674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9" name="Line 40"/>
          <p:cNvSpPr>
            <a:spLocks noChangeShapeType="1"/>
          </p:cNvSpPr>
          <p:nvPr/>
        </p:nvSpPr>
        <p:spPr bwMode="auto">
          <a:xfrm flipV="1">
            <a:off x="1143000" y="44958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40" name="Line 41"/>
          <p:cNvSpPr>
            <a:spLocks noChangeShapeType="1"/>
          </p:cNvSpPr>
          <p:nvPr/>
        </p:nvSpPr>
        <p:spPr bwMode="auto">
          <a:xfrm flipV="1">
            <a:off x="1066800" y="4686300"/>
            <a:ext cx="2438400" cy="0"/>
          </a:xfrm>
          <a:prstGeom prst="line">
            <a:avLst/>
          </a:prstGeom>
          <a:noFill/>
          <a:ln w="9525" cap="rnd">
            <a:solidFill>
              <a:schemeClr val="tx2"/>
            </a:solidFill>
            <a:prstDash val="sysDot"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41" name="Text Box 42"/>
          <p:cNvSpPr txBox="1">
            <a:spLocks noChangeArrowheads="1"/>
          </p:cNvSpPr>
          <p:nvPr/>
        </p:nvSpPr>
        <p:spPr bwMode="auto">
          <a:xfrm>
            <a:off x="3091400" y="5940981"/>
            <a:ext cx="490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zh-CN" dirty="0">
                <a:latin typeface="Tahoma" pitchFamily="26" charset="0"/>
                <a:ea typeface="宋体" pitchFamily="26" charset="-122"/>
                <a:cs typeface="宋体" pitchFamily="26" charset="-122"/>
              </a:rPr>
              <a:t>[</a:t>
            </a:r>
            <a:r>
              <a:rPr lang="en-US" altLang="zh-CN" dirty="0" smtClean="0">
                <a:latin typeface="Tahoma" pitchFamily="26" charset="0"/>
                <a:ea typeface="宋体" pitchFamily="26" charset="-122"/>
                <a:cs typeface="宋体" pitchFamily="26" charset="-122"/>
              </a:rPr>
              <a:t>S</a:t>
            </a:r>
            <a:r>
              <a:rPr lang="en-US" altLang="zh-CN" dirty="0">
                <a:latin typeface="Tahoma" pitchFamily="26" charset="0"/>
                <a:ea typeface="宋体" pitchFamily="26" charset="-122"/>
                <a:cs typeface="宋体" pitchFamily="26" charset="-122"/>
              </a:rPr>
              <a:t>]</a:t>
            </a:r>
          </a:p>
        </p:txBody>
      </p:sp>
      <p:sp>
        <p:nvSpPr>
          <p:cNvPr id="72742" name="Text Box 43"/>
          <p:cNvSpPr txBox="1">
            <a:spLocks noChangeArrowheads="1"/>
          </p:cNvSpPr>
          <p:nvPr/>
        </p:nvSpPr>
        <p:spPr bwMode="auto">
          <a:xfrm>
            <a:off x="457200" y="4648200"/>
            <a:ext cx="6175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zh-CN" sz="2000" i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v</a:t>
            </a:r>
            <a:r>
              <a:rPr lang="en-US" altLang="zh-CN" sz="2000" i="1" baseline="-2500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max</a:t>
            </a:r>
            <a:endParaRPr lang="en-US" altLang="zh-CN" sz="2000" i="1">
              <a:solidFill>
                <a:schemeClr val="tx2"/>
              </a:solidFill>
              <a:latin typeface="Tahoma" pitchFamily="26" charset="0"/>
              <a:ea typeface="宋体" pitchFamily="26" charset="-122"/>
              <a:cs typeface="宋体" pitchFamily="26" charset="-122"/>
            </a:endParaRPr>
          </a:p>
        </p:txBody>
      </p:sp>
      <p:sp>
        <p:nvSpPr>
          <p:cNvPr id="72743" name="Line 44"/>
          <p:cNvSpPr>
            <a:spLocks noChangeShapeType="1"/>
          </p:cNvSpPr>
          <p:nvPr/>
        </p:nvSpPr>
        <p:spPr bwMode="auto">
          <a:xfrm flipV="1">
            <a:off x="838200" y="4724400"/>
            <a:ext cx="304800" cy="152400"/>
          </a:xfrm>
          <a:prstGeom prst="line">
            <a:avLst/>
          </a:prstGeom>
          <a:noFill/>
          <a:ln w="9525">
            <a:solidFill>
              <a:schemeClr val="tx2"/>
            </a:solidFill>
            <a:miter lim="800000"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44" name="Line 45"/>
          <p:cNvSpPr>
            <a:spLocks noChangeShapeType="1"/>
          </p:cNvSpPr>
          <p:nvPr/>
        </p:nvSpPr>
        <p:spPr bwMode="auto">
          <a:xfrm>
            <a:off x="1524000" y="5257800"/>
            <a:ext cx="0" cy="609600"/>
          </a:xfrm>
          <a:prstGeom prst="line">
            <a:avLst/>
          </a:prstGeom>
          <a:noFill/>
          <a:ln w="9525" cap="rnd">
            <a:solidFill>
              <a:schemeClr val="tx2"/>
            </a:solidFill>
            <a:prstDash val="sysDot"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45" name="Text Box 46"/>
          <p:cNvSpPr txBox="1">
            <a:spLocks noChangeArrowheads="1"/>
          </p:cNvSpPr>
          <p:nvPr/>
        </p:nvSpPr>
        <p:spPr bwMode="auto">
          <a:xfrm>
            <a:off x="1828800" y="5943600"/>
            <a:ext cx="447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zh-CN" sz="1800" i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K</a:t>
            </a:r>
            <a:r>
              <a:rPr lang="en-US" altLang="zh-CN" sz="1800" i="1" baseline="-2500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</a:t>
            </a:r>
            <a:endParaRPr lang="en-US" altLang="zh-CN" sz="1800" i="1">
              <a:solidFill>
                <a:schemeClr val="tx2"/>
              </a:solidFill>
              <a:latin typeface="Tahoma" pitchFamily="26" charset="0"/>
              <a:ea typeface="宋体" pitchFamily="26" charset="-122"/>
              <a:cs typeface="宋体" pitchFamily="26" charset="-122"/>
            </a:endParaRPr>
          </a:p>
        </p:txBody>
      </p:sp>
      <p:sp>
        <p:nvSpPr>
          <p:cNvPr id="72746" name="Text Box 47"/>
          <p:cNvSpPr txBox="1">
            <a:spLocks noChangeArrowheads="1"/>
          </p:cNvSpPr>
          <p:nvPr/>
        </p:nvSpPr>
        <p:spPr bwMode="auto">
          <a:xfrm>
            <a:off x="304800" y="5943600"/>
            <a:ext cx="1612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zh-CN" sz="1800" dirty="0">
                <a:solidFill>
                  <a:schemeClr val="hlink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K</a:t>
            </a:r>
            <a:r>
              <a:rPr lang="en-US" altLang="zh-CN" sz="1800" baseline="-25000" dirty="0">
                <a:solidFill>
                  <a:schemeClr val="hlink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</a:t>
            </a:r>
            <a:r>
              <a:rPr lang="en-US" altLang="zh-CN" sz="1800" dirty="0">
                <a:solidFill>
                  <a:schemeClr val="hlink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/(1+ K</a:t>
            </a:r>
            <a:r>
              <a:rPr lang="en-US" altLang="zh-CN" sz="1800" baseline="-25000" dirty="0">
                <a:solidFill>
                  <a:schemeClr val="hlink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I</a:t>
            </a:r>
            <a:r>
              <a:rPr lang="en-US" altLang="zh-CN" sz="1800" dirty="0">
                <a:solidFill>
                  <a:schemeClr val="hlink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/[I])</a:t>
            </a:r>
          </a:p>
        </p:txBody>
      </p:sp>
      <p:sp>
        <p:nvSpPr>
          <p:cNvPr id="72747" name="Line 48"/>
          <p:cNvSpPr>
            <a:spLocks noChangeShapeType="1"/>
          </p:cNvSpPr>
          <p:nvPr/>
        </p:nvSpPr>
        <p:spPr bwMode="auto">
          <a:xfrm flipV="1">
            <a:off x="1143000" y="5105400"/>
            <a:ext cx="2438400" cy="0"/>
          </a:xfrm>
          <a:prstGeom prst="line">
            <a:avLst/>
          </a:prstGeom>
          <a:noFill/>
          <a:ln w="9525" cap="rnd">
            <a:solidFill>
              <a:schemeClr val="hlink"/>
            </a:solidFill>
            <a:prstDash val="sysDot"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48" name="Freeform 49"/>
          <p:cNvSpPr>
            <a:spLocks/>
          </p:cNvSpPr>
          <p:nvPr/>
        </p:nvSpPr>
        <p:spPr bwMode="auto">
          <a:xfrm>
            <a:off x="1155700" y="5143500"/>
            <a:ext cx="2374900" cy="685800"/>
          </a:xfrm>
          <a:custGeom>
            <a:avLst/>
            <a:gdLst>
              <a:gd name="T0" fmla="*/ 0 w 1296"/>
              <a:gd name="T1" fmla="*/ 2147483647 h 480"/>
              <a:gd name="T2" fmla="*/ 2147483647 w 1296"/>
              <a:gd name="T3" fmla="*/ 2147483647 h 480"/>
              <a:gd name="T4" fmla="*/ 2147483647 w 1296"/>
              <a:gd name="T5" fmla="*/ 2147483647 h 480"/>
              <a:gd name="T6" fmla="*/ 2147483647 w 1296"/>
              <a:gd name="T7" fmla="*/ 0 h 480"/>
              <a:gd name="T8" fmla="*/ 0 60000 65536"/>
              <a:gd name="T9" fmla="*/ 0 60000 65536"/>
              <a:gd name="T10" fmla="*/ 0 60000 65536"/>
              <a:gd name="T11" fmla="*/ 0 60000 65536"/>
              <a:gd name="T12" fmla="*/ 0 w 1296"/>
              <a:gd name="T13" fmla="*/ 0 h 480"/>
              <a:gd name="T14" fmla="*/ 1296 w 1296"/>
              <a:gd name="T15" fmla="*/ 480 h 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96" h="480">
                <a:moveTo>
                  <a:pt x="0" y="480"/>
                </a:moveTo>
                <a:cubicBezTo>
                  <a:pt x="20" y="396"/>
                  <a:pt x="40" y="312"/>
                  <a:pt x="96" y="240"/>
                </a:cubicBezTo>
                <a:cubicBezTo>
                  <a:pt x="152" y="168"/>
                  <a:pt x="136" y="88"/>
                  <a:pt x="336" y="48"/>
                </a:cubicBezTo>
                <a:cubicBezTo>
                  <a:pt x="536" y="8"/>
                  <a:pt x="916" y="4"/>
                  <a:pt x="1296" y="0"/>
                </a:cubicBezTo>
              </a:path>
            </a:pathLst>
          </a:cu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49" name="Text Box 50"/>
          <p:cNvSpPr txBox="1">
            <a:spLocks noChangeArrowheads="1"/>
          </p:cNvSpPr>
          <p:nvPr/>
        </p:nvSpPr>
        <p:spPr bwMode="auto">
          <a:xfrm>
            <a:off x="1730375" y="5303043"/>
            <a:ext cx="1698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zh-CN" sz="1800" dirty="0">
                <a:solidFill>
                  <a:schemeClr val="hlink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V</a:t>
            </a:r>
            <a:r>
              <a:rPr lang="en-US" altLang="zh-CN" sz="1800" baseline="-25000" dirty="0">
                <a:solidFill>
                  <a:schemeClr val="hlink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max</a:t>
            </a:r>
            <a:r>
              <a:rPr lang="en-US" altLang="zh-CN" sz="1800" dirty="0">
                <a:solidFill>
                  <a:schemeClr val="hlink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/(</a:t>
            </a:r>
            <a:r>
              <a:rPr lang="en-US" altLang="zh-CN" sz="1800" i="1" dirty="0">
                <a:solidFill>
                  <a:schemeClr val="hlink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1+K</a:t>
            </a:r>
            <a:r>
              <a:rPr lang="en-US" altLang="zh-CN" sz="1800" i="1" baseline="-25000" dirty="0">
                <a:solidFill>
                  <a:schemeClr val="hlink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I</a:t>
            </a:r>
            <a:r>
              <a:rPr lang="en-US" altLang="zh-CN" sz="1800" i="1" dirty="0">
                <a:solidFill>
                  <a:schemeClr val="hlink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/[I]</a:t>
            </a:r>
            <a:r>
              <a:rPr lang="en-US" altLang="zh-CN" sz="1800" dirty="0">
                <a:solidFill>
                  <a:schemeClr val="hlink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)</a:t>
            </a:r>
          </a:p>
        </p:txBody>
      </p:sp>
      <p:sp>
        <p:nvSpPr>
          <p:cNvPr id="72750" name="Line 51"/>
          <p:cNvSpPr>
            <a:spLocks noChangeShapeType="1"/>
          </p:cNvSpPr>
          <p:nvPr/>
        </p:nvSpPr>
        <p:spPr bwMode="auto">
          <a:xfrm flipH="1" flipV="1">
            <a:off x="1143000" y="5118100"/>
            <a:ext cx="673100" cy="279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51" name="Line 52"/>
          <p:cNvSpPr>
            <a:spLocks noChangeShapeType="1"/>
          </p:cNvSpPr>
          <p:nvPr/>
        </p:nvSpPr>
        <p:spPr bwMode="auto">
          <a:xfrm>
            <a:off x="1371600" y="5410200"/>
            <a:ext cx="0" cy="457200"/>
          </a:xfrm>
          <a:prstGeom prst="line">
            <a:avLst/>
          </a:prstGeom>
          <a:noFill/>
          <a:ln w="9525" cap="rnd">
            <a:solidFill>
              <a:schemeClr val="hlink"/>
            </a:solidFill>
            <a:prstDash val="sysDot"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52" name="Text Box 53"/>
          <p:cNvSpPr txBox="1">
            <a:spLocks noChangeArrowheads="1"/>
          </p:cNvSpPr>
          <p:nvPr/>
        </p:nvSpPr>
        <p:spPr bwMode="auto">
          <a:xfrm>
            <a:off x="3810000" y="6229290"/>
            <a:ext cx="17603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zh-CN" altLang="en-US" sz="2000" dirty="0" smtClean="0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-</a:t>
            </a:r>
            <a:r>
              <a:rPr lang="zh-CN" altLang="en-US" sz="1800" dirty="0" smtClean="0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(</a:t>
            </a:r>
            <a:r>
              <a:rPr lang="zh-CN" altLang="en-US" sz="1800" dirty="0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1+ </a:t>
            </a:r>
            <a:r>
              <a:rPr lang="en-US" altLang="zh-CN" sz="1800" dirty="0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K</a:t>
            </a:r>
            <a:r>
              <a:rPr lang="en-US" altLang="zh-CN" sz="1800" baseline="-25000" dirty="0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I</a:t>
            </a:r>
            <a:r>
              <a:rPr lang="en-US" altLang="zh-CN" sz="1800" dirty="0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/[I])/K</a:t>
            </a:r>
            <a:r>
              <a:rPr lang="en-US" altLang="zh-CN" sz="1800" baseline="-25000" dirty="0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</a:t>
            </a:r>
          </a:p>
        </p:txBody>
      </p:sp>
      <p:sp>
        <p:nvSpPr>
          <p:cNvPr id="72753" name="Line 54"/>
          <p:cNvSpPr>
            <a:spLocks noChangeShapeType="1"/>
          </p:cNvSpPr>
          <p:nvPr/>
        </p:nvSpPr>
        <p:spPr bwMode="auto">
          <a:xfrm flipV="1">
            <a:off x="4648200" y="6019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54" name="Freeform 55"/>
          <p:cNvSpPr>
            <a:spLocks/>
          </p:cNvSpPr>
          <p:nvPr/>
        </p:nvSpPr>
        <p:spPr bwMode="auto">
          <a:xfrm>
            <a:off x="1079500" y="4711700"/>
            <a:ext cx="2273300" cy="1181100"/>
          </a:xfrm>
          <a:custGeom>
            <a:avLst/>
            <a:gdLst>
              <a:gd name="T0" fmla="*/ 2147483647 w 1432"/>
              <a:gd name="T1" fmla="*/ 2147483647 h 744"/>
              <a:gd name="T2" fmla="*/ 2147483647 w 1432"/>
              <a:gd name="T3" fmla="*/ 2147483647 h 744"/>
              <a:gd name="T4" fmla="*/ 2147483647 w 1432"/>
              <a:gd name="T5" fmla="*/ 2147483647 h 744"/>
              <a:gd name="T6" fmla="*/ 2147483647 w 1432"/>
              <a:gd name="T7" fmla="*/ 2147483647 h 744"/>
              <a:gd name="T8" fmla="*/ 2147483647 w 1432"/>
              <a:gd name="T9" fmla="*/ 2147483647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32"/>
              <a:gd name="T16" fmla="*/ 0 h 744"/>
              <a:gd name="T17" fmla="*/ 1432 w 1432"/>
              <a:gd name="T18" fmla="*/ 744 h 7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32" h="744">
                <a:moveTo>
                  <a:pt x="40" y="728"/>
                </a:moveTo>
                <a:cubicBezTo>
                  <a:pt x="20" y="736"/>
                  <a:pt x="0" y="744"/>
                  <a:pt x="40" y="680"/>
                </a:cubicBezTo>
                <a:cubicBezTo>
                  <a:pt x="80" y="616"/>
                  <a:pt x="168" y="448"/>
                  <a:pt x="280" y="344"/>
                </a:cubicBezTo>
                <a:cubicBezTo>
                  <a:pt x="392" y="240"/>
                  <a:pt x="520" y="112"/>
                  <a:pt x="712" y="56"/>
                </a:cubicBezTo>
                <a:cubicBezTo>
                  <a:pt x="904" y="0"/>
                  <a:pt x="1312" y="16"/>
                  <a:pt x="1432" y="8"/>
                </a:cubicBezTo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55" name="Line 56"/>
          <p:cNvSpPr>
            <a:spLocks noChangeShapeType="1"/>
          </p:cNvSpPr>
          <p:nvPr/>
        </p:nvSpPr>
        <p:spPr bwMode="auto">
          <a:xfrm flipH="1" flipV="1">
            <a:off x="1524000" y="58674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56" name="Line 57"/>
          <p:cNvSpPr>
            <a:spLocks noChangeShapeType="1"/>
          </p:cNvSpPr>
          <p:nvPr/>
        </p:nvSpPr>
        <p:spPr bwMode="auto">
          <a:xfrm flipV="1">
            <a:off x="1143000" y="58674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2757" name="Picture 58" descr="F08-15b.0.GIF034                                               00004F26Sumanas' Hard Drive            B4EBCDA7:"/>
          <p:cNvPicPr>
            <a:picLocks noChangeAspect="1" noChangeArrowheads="1"/>
          </p:cNvPicPr>
          <p:nvPr/>
        </p:nvPicPr>
        <p:blipFill>
          <a:blip r:embed="rId9"/>
          <a:srcRect l="42715" t="12617" b="8879"/>
          <a:stretch>
            <a:fillRect/>
          </a:stretch>
        </p:blipFill>
        <p:spPr bwMode="auto">
          <a:xfrm>
            <a:off x="7391400" y="1074737"/>
            <a:ext cx="167640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6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6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0" grpId="0" autoUpdateAnimBg="0"/>
      <p:bldP spid="18637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9938" y="457200"/>
            <a:ext cx="7688262" cy="1211262"/>
          </a:xfrm>
        </p:spPr>
        <p:txBody>
          <a:bodyPr/>
          <a:lstStyle/>
          <a:p>
            <a:r>
              <a:rPr lang="en-US" altLang="zh-CN" dirty="0">
                <a:ea typeface="宋体" pitchFamily="26" charset="-122"/>
                <a:cs typeface="宋体" pitchFamily="26" charset="-122"/>
              </a:rPr>
              <a:t>Mixed </a:t>
            </a:r>
            <a:r>
              <a:rPr lang="en-US" altLang="zh-CN" dirty="0" smtClean="0">
                <a:ea typeface="宋体" pitchFamily="26" charset="-122"/>
                <a:cs typeface="宋体" pitchFamily="26" charset="-122"/>
              </a:rPr>
              <a:t>Inhibitions</a:t>
            </a:r>
            <a:endParaRPr lang="en-US" altLang="zh-CN" dirty="0">
              <a:ea typeface="宋体" pitchFamily="26" charset="-122"/>
              <a:cs typeface="宋体" pitchFamily="26" charset="-122"/>
            </a:endParaRP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924800" cy="4114800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z="2000" dirty="0">
              <a:ea typeface="宋体" pitchFamily="26" charset="-122"/>
              <a:cs typeface="宋体" pitchFamily="26" charset="-122"/>
            </a:endParaRPr>
          </a:p>
          <a:p>
            <a:pPr>
              <a:spcBef>
                <a:spcPct val="0"/>
              </a:spcBef>
            </a:pPr>
            <a:endParaRPr lang="zh-CN" altLang="en-US" sz="2000" dirty="0">
              <a:ea typeface="宋体" pitchFamily="26" charset="-122"/>
              <a:cs typeface="宋体" pitchFamily="26" charset="-122"/>
            </a:endParaRPr>
          </a:p>
          <a:p>
            <a:pPr>
              <a:spcBef>
                <a:spcPct val="0"/>
              </a:spcBef>
            </a:pPr>
            <a:endParaRPr lang="zh-CN" altLang="en-US" sz="2000" dirty="0">
              <a:ea typeface="宋体" pitchFamily="26" charset="-122"/>
              <a:cs typeface="宋体" pitchFamily="26" charset="-122"/>
            </a:endParaRPr>
          </a:p>
          <a:p>
            <a:pPr>
              <a:spcBef>
                <a:spcPct val="0"/>
              </a:spcBef>
            </a:pPr>
            <a:endParaRPr lang="zh-CN" altLang="en-US" sz="2000" dirty="0">
              <a:ea typeface="宋体" pitchFamily="26" charset="-122"/>
              <a:cs typeface="宋体" pitchFamily="26" charset="-12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zh-CN" altLang="en-US" sz="2000" dirty="0">
              <a:ea typeface="宋体" pitchFamily="26" charset="-122"/>
              <a:cs typeface="宋体" pitchFamily="26" charset="-122"/>
            </a:endParaRPr>
          </a:p>
          <a:p>
            <a:pPr>
              <a:spcBef>
                <a:spcPct val="0"/>
              </a:spcBef>
            </a:pPr>
            <a:endParaRPr lang="zh-CN" altLang="en-US" sz="2000" dirty="0">
              <a:ea typeface="宋体" pitchFamily="26" charset="-122"/>
              <a:cs typeface="宋体" pitchFamily="26" charset="-122"/>
            </a:endParaRPr>
          </a:p>
        </p:txBody>
      </p:sp>
      <p:sp>
        <p:nvSpPr>
          <p:cNvPr id="73732" name="Text Box 5"/>
          <p:cNvSpPr txBox="1">
            <a:spLocks noChangeArrowheads="1"/>
          </p:cNvSpPr>
          <p:nvPr/>
        </p:nvSpPr>
        <p:spPr bwMode="auto">
          <a:xfrm>
            <a:off x="6400800" y="4267200"/>
            <a:ext cx="1171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zh-CN" altLang="en-US" sz="1800">
                <a:solidFill>
                  <a:schemeClr val="hlink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+</a:t>
            </a:r>
            <a:r>
              <a:rPr lang="en-US" altLang="zh-CN" sz="1800">
                <a:solidFill>
                  <a:schemeClr val="hlink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inhibitor</a:t>
            </a:r>
          </a:p>
        </p:txBody>
      </p:sp>
      <p:sp>
        <p:nvSpPr>
          <p:cNvPr id="73733" name="Line 6"/>
          <p:cNvSpPr>
            <a:spLocks noChangeShapeType="1"/>
          </p:cNvSpPr>
          <p:nvPr/>
        </p:nvSpPr>
        <p:spPr bwMode="auto">
          <a:xfrm>
            <a:off x="4114800" y="62484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34" name="Line 7"/>
          <p:cNvSpPr>
            <a:spLocks noChangeShapeType="1"/>
          </p:cNvSpPr>
          <p:nvPr/>
        </p:nvSpPr>
        <p:spPr bwMode="auto">
          <a:xfrm flipV="1">
            <a:off x="5257800" y="4876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36" name="Text Box 9"/>
          <p:cNvSpPr txBox="1">
            <a:spLocks noChangeArrowheads="1"/>
          </p:cNvSpPr>
          <p:nvPr/>
        </p:nvSpPr>
        <p:spPr bwMode="auto">
          <a:xfrm>
            <a:off x="4953000" y="4572000"/>
            <a:ext cx="619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zh-CN" altLang="en-US" i="1">
                <a:latin typeface="Tahoma" pitchFamily="26" charset="0"/>
                <a:ea typeface="宋体" pitchFamily="26" charset="-122"/>
                <a:cs typeface="宋体" pitchFamily="26" charset="-122"/>
              </a:rPr>
              <a:t>1/</a:t>
            </a:r>
            <a:r>
              <a:rPr lang="en-US" altLang="zh-CN" i="1">
                <a:latin typeface="Tahoma" pitchFamily="26" charset="0"/>
                <a:ea typeface="宋体" pitchFamily="26" charset="-122"/>
                <a:cs typeface="宋体" pitchFamily="26" charset="-122"/>
              </a:rPr>
              <a:t>v</a:t>
            </a:r>
          </a:p>
        </p:txBody>
      </p:sp>
      <p:sp>
        <p:nvSpPr>
          <p:cNvPr id="73737" name="Text Box 10"/>
          <p:cNvSpPr txBox="1">
            <a:spLocks noChangeArrowheads="1"/>
          </p:cNvSpPr>
          <p:nvPr/>
        </p:nvSpPr>
        <p:spPr bwMode="auto">
          <a:xfrm>
            <a:off x="5334000" y="5715000"/>
            <a:ext cx="852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zh-CN" altLang="en-US" sz="2000" i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1/</a:t>
            </a:r>
            <a:r>
              <a:rPr lang="en-US" altLang="zh-CN" sz="2000" i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v</a:t>
            </a:r>
            <a:r>
              <a:rPr lang="en-US" altLang="zh-CN" sz="2000" i="1" baseline="-2500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max</a:t>
            </a:r>
            <a:endParaRPr lang="en-US" altLang="zh-CN" sz="2000" i="1">
              <a:solidFill>
                <a:schemeClr val="tx2"/>
              </a:solidFill>
              <a:latin typeface="Tahoma" pitchFamily="26" charset="0"/>
              <a:ea typeface="宋体" pitchFamily="26" charset="-122"/>
              <a:cs typeface="宋体" pitchFamily="26" charset="-122"/>
            </a:endParaRPr>
          </a:p>
        </p:txBody>
      </p:sp>
      <p:sp>
        <p:nvSpPr>
          <p:cNvPr id="73738" name="Text Box 11"/>
          <p:cNvSpPr txBox="1">
            <a:spLocks noChangeArrowheads="1"/>
          </p:cNvSpPr>
          <p:nvPr/>
        </p:nvSpPr>
        <p:spPr bwMode="auto">
          <a:xfrm>
            <a:off x="4114800" y="5715000"/>
            <a:ext cx="798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zh-CN" altLang="en-US" sz="2000" i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-1/</a:t>
            </a:r>
            <a:r>
              <a:rPr lang="en-US" altLang="zh-CN" sz="2000" i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K</a:t>
            </a:r>
            <a:r>
              <a:rPr lang="en-US" altLang="zh-CN" sz="2000" i="1" baseline="-2500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</a:t>
            </a:r>
            <a:endParaRPr lang="en-US" altLang="zh-CN" sz="2000" i="1">
              <a:solidFill>
                <a:schemeClr val="tx2"/>
              </a:solidFill>
              <a:latin typeface="Tahoma" pitchFamily="26" charset="0"/>
              <a:ea typeface="宋体" pitchFamily="26" charset="-122"/>
              <a:cs typeface="宋体" pitchFamily="26" charset="-122"/>
            </a:endParaRPr>
          </a:p>
        </p:txBody>
      </p:sp>
      <p:sp>
        <p:nvSpPr>
          <p:cNvPr id="73739" name="Line 12"/>
          <p:cNvSpPr>
            <a:spLocks noChangeShapeType="1"/>
          </p:cNvSpPr>
          <p:nvPr/>
        </p:nvSpPr>
        <p:spPr bwMode="auto">
          <a:xfrm flipV="1">
            <a:off x="4419600" y="4724400"/>
            <a:ext cx="2590800" cy="1676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0" name="Text Box 13"/>
          <p:cNvSpPr txBox="1">
            <a:spLocks noChangeArrowheads="1"/>
          </p:cNvSpPr>
          <p:nvPr/>
        </p:nvSpPr>
        <p:spPr bwMode="auto">
          <a:xfrm>
            <a:off x="6248400" y="5029200"/>
            <a:ext cx="1797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zh-CN" sz="2000" i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Slope=K</a:t>
            </a:r>
            <a:r>
              <a:rPr lang="en-US" altLang="zh-CN" sz="2000" i="1" baseline="-2500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</a:t>
            </a:r>
            <a:r>
              <a:rPr lang="en-US" altLang="zh-CN" sz="2000" i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/v</a:t>
            </a:r>
            <a:r>
              <a:rPr lang="en-US" altLang="zh-CN" sz="2000" i="1" baseline="-2500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max</a:t>
            </a:r>
          </a:p>
        </p:txBody>
      </p:sp>
      <p:sp>
        <p:nvSpPr>
          <p:cNvPr id="73741" name="Line 14"/>
          <p:cNvSpPr>
            <a:spLocks noChangeShapeType="1"/>
          </p:cNvSpPr>
          <p:nvPr/>
        </p:nvSpPr>
        <p:spPr bwMode="auto">
          <a:xfrm flipH="1">
            <a:off x="5257800" y="5867400"/>
            <a:ext cx="152400" cy="0"/>
          </a:xfrm>
          <a:prstGeom prst="line">
            <a:avLst/>
          </a:prstGeom>
          <a:noFill/>
          <a:ln w="9525">
            <a:solidFill>
              <a:schemeClr val="tx2"/>
            </a:solidFill>
            <a:miter lim="800000"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2" name="Line 15"/>
          <p:cNvSpPr>
            <a:spLocks noChangeShapeType="1"/>
          </p:cNvSpPr>
          <p:nvPr/>
        </p:nvSpPr>
        <p:spPr bwMode="auto">
          <a:xfrm flipH="1">
            <a:off x="4648200" y="6096000"/>
            <a:ext cx="0" cy="152400"/>
          </a:xfrm>
          <a:prstGeom prst="line">
            <a:avLst/>
          </a:prstGeom>
          <a:noFill/>
          <a:ln w="9525">
            <a:solidFill>
              <a:schemeClr val="tx2"/>
            </a:solidFill>
            <a:miter lim="800000"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3" name="Line 16"/>
          <p:cNvSpPr>
            <a:spLocks noChangeShapeType="1"/>
          </p:cNvSpPr>
          <p:nvPr/>
        </p:nvSpPr>
        <p:spPr bwMode="auto">
          <a:xfrm flipV="1">
            <a:off x="4267200" y="4419600"/>
            <a:ext cx="2209800" cy="19812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4" name="Text Box 17"/>
          <p:cNvSpPr txBox="1">
            <a:spLocks noChangeArrowheads="1"/>
          </p:cNvSpPr>
          <p:nvPr/>
        </p:nvSpPr>
        <p:spPr bwMode="auto">
          <a:xfrm>
            <a:off x="2943225" y="1692275"/>
            <a:ext cx="1171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zh-CN" altLang="en-US" sz="1800">
                <a:solidFill>
                  <a:schemeClr val="hlink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+</a:t>
            </a:r>
            <a:r>
              <a:rPr lang="en-US" altLang="zh-CN" sz="1800">
                <a:solidFill>
                  <a:schemeClr val="hlink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inhibitor</a:t>
            </a:r>
          </a:p>
        </p:txBody>
      </p:sp>
      <p:sp>
        <p:nvSpPr>
          <p:cNvPr id="73745" name="Line 18"/>
          <p:cNvSpPr>
            <a:spLocks noChangeShapeType="1"/>
          </p:cNvSpPr>
          <p:nvPr/>
        </p:nvSpPr>
        <p:spPr bwMode="auto">
          <a:xfrm>
            <a:off x="685800" y="3711575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6" name="Line 19"/>
          <p:cNvSpPr>
            <a:spLocks noChangeShapeType="1"/>
          </p:cNvSpPr>
          <p:nvPr/>
        </p:nvSpPr>
        <p:spPr bwMode="auto">
          <a:xfrm flipV="1">
            <a:off x="1828800" y="2339975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7" name="Text Box 20"/>
          <p:cNvSpPr txBox="1">
            <a:spLocks noChangeArrowheads="1"/>
          </p:cNvSpPr>
          <p:nvPr/>
        </p:nvSpPr>
        <p:spPr bwMode="auto">
          <a:xfrm>
            <a:off x="3581400" y="3809445"/>
            <a:ext cx="7208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zh-CN" altLang="en-US" dirty="0">
                <a:latin typeface="Tahoma" pitchFamily="26" charset="0"/>
                <a:ea typeface="宋体" pitchFamily="26" charset="-122"/>
                <a:cs typeface="宋体" pitchFamily="26" charset="-122"/>
              </a:rPr>
              <a:t>1</a:t>
            </a:r>
            <a:r>
              <a:rPr lang="zh-CN" altLang="en-US" dirty="0" smtClean="0">
                <a:latin typeface="Tahoma" pitchFamily="26" charset="0"/>
                <a:ea typeface="宋体" pitchFamily="26" charset="-122"/>
                <a:cs typeface="宋体" pitchFamily="26" charset="-122"/>
              </a:rPr>
              <a:t>/</a:t>
            </a:r>
            <a:r>
              <a:rPr lang="en-US" altLang="zh-CN" dirty="0" smtClean="0">
                <a:latin typeface="Tahoma" pitchFamily="26" charset="0"/>
                <a:ea typeface="宋体" pitchFamily="26" charset="-122"/>
                <a:cs typeface="宋体" pitchFamily="26" charset="-122"/>
              </a:rPr>
              <a:t>[S</a:t>
            </a:r>
            <a:r>
              <a:rPr lang="en-US" altLang="zh-CN" dirty="0">
                <a:latin typeface="Tahoma" pitchFamily="26" charset="0"/>
                <a:ea typeface="宋体" pitchFamily="26" charset="-122"/>
                <a:cs typeface="宋体" pitchFamily="26" charset="-122"/>
              </a:rPr>
              <a:t>]</a:t>
            </a:r>
          </a:p>
        </p:txBody>
      </p:sp>
      <p:sp>
        <p:nvSpPr>
          <p:cNvPr id="73748" name="Text Box 21"/>
          <p:cNvSpPr txBox="1">
            <a:spLocks noChangeArrowheads="1"/>
          </p:cNvSpPr>
          <p:nvPr/>
        </p:nvSpPr>
        <p:spPr bwMode="auto">
          <a:xfrm>
            <a:off x="1524000" y="2035175"/>
            <a:ext cx="619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zh-CN" altLang="en-US" i="1">
                <a:latin typeface="Tahoma" pitchFamily="26" charset="0"/>
                <a:ea typeface="宋体" pitchFamily="26" charset="-122"/>
                <a:cs typeface="宋体" pitchFamily="26" charset="-122"/>
              </a:rPr>
              <a:t>1/</a:t>
            </a:r>
            <a:r>
              <a:rPr lang="en-US" altLang="zh-CN" i="1">
                <a:latin typeface="Tahoma" pitchFamily="26" charset="0"/>
                <a:ea typeface="宋体" pitchFamily="26" charset="-122"/>
                <a:cs typeface="宋体" pitchFamily="26" charset="-122"/>
              </a:rPr>
              <a:t>v</a:t>
            </a:r>
          </a:p>
        </p:txBody>
      </p:sp>
      <p:sp>
        <p:nvSpPr>
          <p:cNvPr id="73749" name="Text Box 22"/>
          <p:cNvSpPr txBox="1">
            <a:spLocks noChangeArrowheads="1"/>
          </p:cNvSpPr>
          <p:nvPr/>
        </p:nvSpPr>
        <p:spPr bwMode="auto">
          <a:xfrm>
            <a:off x="1905000" y="3178175"/>
            <a:ext cx="852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zh-CN" altLang="en-US" sz="2000" i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1/</a:t>
            </a:r>
            <a:r>
              <a:rPr lang="en-US" altLang="zh-CN" sz="2000" i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v</a:t>
            </a:r>
            <a:r>
              <a:rPr lang="en-US" altLang="zh-CN" sz="2000" i="1" baseline="-2500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max</a:t>
            </a:r>
            <a:endParaRPr lang="en-US" altLang="zh-CN" sz="2000" i="1">
              <a:solidFill>
                <a:schemeClr val="tx2"/>
              </a:solidFill>
              <a:latin typeface="Tahoma" pitchFamily="26" charset="0"/>
              <a:ea typeface="宋体" pitchFamily="26" charset="-122"/>
              <a:cs typeface="宋体" pitchFamily="26" charset="-122"/>
            </a:endParaRPr>
          </a:p>
        </p:txBody>
      </p:sp>
      <p:sp>
        <p:nvSpPr>
          <p:cNvPr id="73750" name="Text Box 23"/>
          <p:cNvSpPr txBox="1">
            <a:spLocks noChangeArrowheads="1"/>
          </p:cNvSpPr>
          <p:nvPr/>
        </p:nvSpPr>
        <p:spPr bwMode="auto">
          <a:xfrm>
            <a:off x="685800" y="3178175"/>
            <a:ext cx="798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zh-CN" altLang="en-US" sz="2000" i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-1/</a:t>
            </a:r>
            <a:r>
              <a:rPr lang="en-US" altLang="zh-CN" sz="2000" i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K</a:t>
            </a:r>
            <a:r>
              <a:rPr lang="en-US" altLang="zh-CN" sz="2000" i="1" baseline="-2500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</a:t>
            </a:r>
            <a:endParaRPr lang="en-US" altLang="zh-CN" sz="2000" i="1">
              <a:solidFill>
                <a:schemeClr val="tx2"/>
              </a:solidFill>
              <a:latin typeface="Tahoma" pitchFamily="26" charset="0"/>
              <a:ea typeface="宋体" pitchFamily="26" charset="-122"/>
              <a:cs typeface="宋体" pitchFamily="26" charset="-122"/>
            </a:endParaRPr>
          </a:p>
        </p:txBody>
      </p:sp>
      <p:sp>
        <p:nvSpPr>
          <p:cNvPr id="73751" name="Line 24"/>
          <p:cNvSpPr>
            <a:spLocks noChangeShapeType="1"/>
          </p:cNvSpPr>
          <p:nvPr/>
        </p:nvSpPr>
        <p:spPr bwMode="auto">
          <a:xfrm flipV="1">
            <a:off x="990600" y="2187575"/>
            <a:ext cx="2590800" cy="1676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2" name="Text Box 25"/>
          <p:cNvSpPr txBox="1">
            <a:spLocks noChangeArrowheads="1"/>
          </p:cNvSpPr>
          <p:nvPr/>
        </p:nvSpPr>
        <p:spPr bwMode="auto">
          <a:xfrm>
            <a:off x="2819400" y="2492375"/>
            <a:ext cx="1797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zh-CN" sz="2000" i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Slope=K</a:t>
            </a:r>
            <a:r>
              <a:rPr lang="en-US" altLang="zh-CN" sz="2000" i="1" baseline="-2500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</a:t>
            </a:r>
            <a:r>
              <a:rPr lang="en-US" altLang="zh-CN" sz="2000" i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/v</a:t>
            </a:r>
            <a:r>
              <a:rPr lang="en-US" altLang="zh-CN" sz="2000" i="1" baseline="-2500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max</a:t>
            </a:r>
          </a:p>
        </p:txBody>
      </p:sp>
      <p:sp>
        <p:nvSpPr>
          <p:cNvPr id="73753" name="Line 26"/>
          <p:cNvSpPr>
            <a:spLocks noChangeShapeType="1"/>
          </p:cNvSpPr>
          <p:nvPr/>
        </p:nvSpPr>
        <p:spPr bwMode="auto">
          <a:xfrm flipH="1">
            <a:off x="1828800" y="3330575"/>
            <a:ext cx="152400" cy="0"/>
          </a:xfrm>
          <a:prstGeom prst="line">
            <a:avLst/>
          </a:prstGeom>
          <a:noFill/>
          <a:ln w="9525">
            <a:solidFill>
              <a:schemeClr val="tx2"/>
            </a:solidFill>
            <a:miter lim="800000"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4" name="Line 27"/>
          <p:cNvSpPr>
            <a:spLocks noChangeShapeType="1"/>
          </p:cNvSpPr>
          <p:nvPr/>
        </p:nvSpPr>
        <p:spPr bwMode="auto">
          <a:xfrm flipH="1">
            <a:off x="1219200" y="3559175"/>
            <a:ext cx="0" cy="152400"/>
          </a:xfrm>
          <a:prstGeom prst="line">
            <a:avLst/>
          </a:prstGeom>
          <a:noFill/>
          <a:ln w="9525">
            <a:solidFill>
              <a:schemeClr val="tx2"/>
            </a:solidFill>
            <a:miter lim="800000"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5" name="Line 28"/>
          <p:cNvSpPr>
            <a:spLocks noChangeShapeType="1"/>
          </p:cNvSpPr>
          <p:nvPr/>
        </p:nvSpPr>
        <p:spPr bwMode="auto">
          <a:xfrm flipV="1">
            <a:off x="1371600" y="1844675"/>
            <a:ext cx="1524000" cy="19050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3756" name="Picture 29" descr="F08-15c.0.GIF035                                               00004F26Sumanas' Hard Drive            B4EBCDA7:"/>
          <p:cNvPicPr>
            <a:picLocks noChangeAspect="1" noChangeArrowheads="1"/>
          </p:cNvPicPr>
          <p:nvPr/>
        </p:nvPicPr>
        <p:blipFill>
          <a:blip r:embed="rId2"/>
          <a:srcRect l="39796" t="18225" b="10280"/>
          <a:stretch>
            <a:fillRect/>
          </a:stretch>
        </p:blipFill>
        <p:spPr bwMode="auto">
          <a:xfrm>
            <a:off x="6270625" y="1558925"/>
            <a:ext cx="26670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 Box 20"/>
          <p:cNvSpPr txBox="1">
            <a:spLocks noChangeArrowheads="1"/>
          </p:cNvSpPr>
          <p:nvPr/>
        </p:nvSpPr>
        <p:spPr bwMode="auto">
          <a:xfrm>
            <a:off x="7010400" y="6292334"/>
            <a:ext cx="7208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zh-CN" altLang="en-US" dirty="0">
                <a:latin typeface="Tahoma" pitchFamily="26" charset="0"/>
                <a:ea typeface="宋体" pitchFamily="26" charset="-122"/>
                <a:cs typeface="宋体" pitchFamily="26" charset="-122"/>
              </a:rPr>
              <a:t>1</a:t>
            </a:r>
            <a:r>
              <a:rPr lang="zh-CN" altLang="en-US" dirty="0" smtClean="0">
                <a:latin typeface="Tahoma" pitchFamily="26" charset="0"/>
                <a:ea typeface="宋体" pitchFamily="26" charset="-122"/>
                <a:cs typeface="宋体" pitchFamily="26" charset="-122"/>
              </a:rPr>
              <a:t>/</a:t>
            </a:r>
            <a:r>
              <a:rPr lang="en-US" altLang="zh-CN" dirty="0" smtClean="0">
                <a:latin typeface="Tahoma" pitchFamily="26" charset="0"/>
                <a:ea typeface="宋体" pitchFamily="26" charset="-122"/>
                <a:cs typeface="宋体" pitchFamily="26" charset="-122"/>
              </a:rPr>
              <a:t>[S</a:t>
            </a:r>
            <a:r>
              <a:rPr lang="en-US" altLang="zh-CN" dirty="0">
                <a:latin typeface="Tahoma" pitchFamily="26" charset="0"/>
                <a:ea typeface="宋体" pitchFamily="26" charset="-122"/>
                <a:cs typeface="宋体" pitchFamily="26" charset="-122"/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4" grpId="0" autoUpdateAnimBg="0"/>
      <p:bldP spid="18739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" y="152400"/>
            <a:ext cx="9372600" cy="1211262"/>
          </a:xfrm>
        </p:spPr>
        <p:txBody>
          <a:bodyPr/>
          <a:lstStyle/>
          <a:p>
            <a:r>
              <a:rPr lang="en-US" altLang="zh-CN" dirty="0" smtClean="0">
                <a:ea typeface="宋体" pitchFamily="26" charset="-122"/>
                <a:cs typeface="宋体" pitchFamily="26" charset="-122"/>
              </a:rPr>
              <a:t>Pure Noncompetitive Inhibitors</a:t>
            </a:r>
            <a:endParaRPr lang="en-US" altLang="zh-CN" dirty="0">
              <a:ea typeface="宋体" pitchFamily="26" charset="-122"/>
              <a:cs typeface="宋体" pitchFamily="26" charset="-122"/>
            </a:endParaRP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924800" cy="4114800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zh-CN" altLang="en-US" sz="2000">
                <a:ea typeface="宋体" pitchFamily="26" charset="-122"/>
                <a:cs typeface="宋体" pitchFamily="26" charset="-122"/>
              </a:rPr>
              <a:t>		</a:t>
            </a:r>
          </a:p>
          <a:p>
            <a:pPr>
              <a:spcBef>
                <a:spcPct val="0"/>
              </a:spcBef>
            </a:pPr>
            <a:endParaRPr lang="zh-CN" altLang="en-US" sz="2000">
              <a:ea typeface="宋体" pitchFamily="26" charset="-122"/>
              <a:cs typeface="宋体" pitchFamily="26" charset="-12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zh-CN" altLang="en-US" sz="2000">
              <a:ea typeface="宋体" pitchFamily="26" charset="-122"/>
              <a:cs typeface="宋体" pitchFamily="26" charset="-122"/>
            </a:endParaRPr>
          </a:p>
          <a:p>
            <a:pPr>
              <a:spcBef>
                <a:spcPct val="0"/>
              </a:spcBef>
            </a:pPr>
            <a:endParaRPr lang="zh-CN" altLang="en-US" sz="2000">
              <a:ea typeface="宋体" pitchFamily="26" charset="-122"/>
              <a:cs typeface="宋体" pitchFamily="26" charset="-122"/>
            </a:endParaRPr>
          </a:p>
          <a:p>
            <a:pPr>
              <a:spcBef>
                <a:spcPct val="0"/>
              </a:spcBef>
            </a:pPr>
            <a:endParaRPr lang="zh-CN" altLang="en-US" sz="2000">
              <a:ea typeface="宋体" pitchFamily="26" charset="-122"/>
              <a:cs typeface="宋体" pitchFamily="26" charset="-122"/>
            </a:endParaRPr>
          </a:p>
        </p:txBody>
      </p:sp>
      <p:graphicFrame>
        <p:nvGraphicFramePr>
          <p:cNvPr id="185348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9458" name="Equation" r:id="rId3" imgW="114120" imgH="215640" progId="Equation.3">
              <p:embed/>
            </p:oleObj>
          </a:graphicData>
        </a:graphic>
      </p:graphicFrame>
      <p:graphicFrame>
        <p:nvGraphicFramePr>
          <p:cNvPr id="70659" name="Object 3"/>
          <p:cNvGraphicFramePr>
            <a:graphicFrameLocks noChangeAspect="1"/>
          </p:cNvGraphicFramePr>
          <p:nvPr/>
        </p:nvGraphicFramePr>
        <p:xfrm>
          <a:off x="5757863" y="2209800"/>
          <a:ext cx="2324100" cy="946150"/>
        </p:xfrm>
        <a:graphic>
          <a:graphicData uri="http://schemas.openxmlformats.org/presentationml/2006/ole">
            <p:oleObj spid="_x0000_s19459" name="Equation" r:id="rId4" imgW="1562040" imgH="634680" progId="Equation.3">
              <p:embed/>
            </p:oleObj>
          </a:graphicData>
        </a:graphic>
      </p:graphicFrame>
      <p:graphicFrame>
        <p:nvGraphicFramePr>
          <p:cNvPr id="70660" name="Object 4"/>
          <p:cNvGraphicFramePr>
            <a:graphicFrameLocks noChangeAspect="1"/>
          </p:cNvGraphicFramePr>
          <p:nvPr/>
        </p:nvGraphicFramePr>
        <p:xfrm>
          <a:off x="2279650" y="1508125"/>
          <a:ext cx="4578350" cy="495300"/>
        </p:xfrm>
        <a:graphic>
          <a:graphicData uri="http://schemas.openxmlformats.org/presentationml/2006/ole">
            <p:oleObj spid="_x0000_s19460" name="Equation" r:id="rId5" imgW="1993680" imgH="215640" progId="Equation.3">
              <p:embed/>
            </p:oleObj>
          </a:graphicData>
        </a:graphic>
      </p:graphicFrame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422650" y="1752600"/>
            <a:ext cx="762000" cy="76200"/>
            <a:chOff x="2062" y="1344"/>
            <a:chExt cx="480" cy="48"/>
          </a:xfrm>
        </p:grpSpPr>
        <p:sp>
          <p:nvSpPr>
            <p:cNvPr id="70720" name="Line 9"/>
            <p:cNvSpPr>
              <a:spLocks noChangeShapeType="1"/>
            </p:cNvSpPr>
            <p:nvPr/>
          </p:nvSpPr>
          <p:spPr bwMode="auto">
            <a:xfrm>
              <a:off x="2062" y="1344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21" name="Line 10"/>
            <p:cNvSpPr>
              <a:spLocks noChangeShapeType="1"/>
            </p:cNvSpPr>
            <p:nvPr/>
          </p:nvSpPr>
          <p:spPr bwMode="auto">
            <a:xfrm flipH="1">
              <a:off x="2062" y="139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0672" name="Text Box 11"/>
          <p:cNvSpPr txBox="1">
            <a:spLocks noChangeArrowheads="1"/>
          </p:cNvSpPr>
          <p:nvPr/>
        </p:nvSpPr>
        <p:spPr bwMode="auto">
          <a:xfrm>
            <a:off x="3611563" y="1381125"/>
            <a:ext cx="361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zh-CN" sz="1600" i="1">
                <a:latin typeface="Tahoma" pitchFamily="26" charset="0"/>
                <a:ea typeface="宋体" pitchFamily="26" charset="-122"/>
                <a:cs typeface="宋体" pitchFamily="26" charset="-122"/>
              </a:rPr>
              <a:t>k</a:t>
            </a:r>
            <a:r>
              <a:rPr lang="en-US" altLang="zh-CN" sz="1600" i="1" baseline="-25000">
                <a:latin typeface="Tahoma" pitchFamily="26" charset="0"/>
                <a:ea typeface="宋体" pitchFamily="26" charset="-122"/>
                <a:cs typeface="宋体" pitchFamily="26" charset="-122"/>
              </a:rPr>
              <a:t>1</a:t>
            </a:r>
          </a:p>
        </p:txBody>
      </p:sp>
      <p:sp>
        <p:nvSpPr>
          <p:cNvPr id="70673" name="Text Box 12"/>
          <p:cNvSpPr txBox="1">
            <a:spLocks noChangeArrowheads="1"/>
          </p:cNvSpPr>
          <p:nvPr/>
        </p:nvSpPr>
        <p:spPr bwMode="auto">
          <a:xfrm>
            <a:off x="3549650" y="1752600"/>
            <a:ext cx="412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zh-CN" sz="1600" i="1" dirty="0">
                <a:latin typeface="Tahoma" pitchFamily="26" charset="0"/>
                <a:ea typeface="宋体" pitchFamily="26" charset="-122"/>
                <a:cs typeface="宋体" pitchFamily="26" charset="-122"/>
              </a:rPr>
              <a:t>k</a:t>
            </a:r>
            <a:r>
              <a:rPr lang="en-US" altLang="zh-CN" sz="1600" i="1" baseline="-25000" dirty="0">
                <a:latin typeface="Tahoma" pitchFamily="26" charset="0"/>
                <a:ea typeface="宋体" pitchFamily="26" charset="-122"/>
                <a:cs typeface="宋体" pitchFamily="26" charset="-122"/>
              </a:rPr>
              <a:t>-1</a:t>
            </a:r>
          </a:p>
        </p:txBody>
      </p:sp>
      <p:sp>
        <p:nvSpPr>
          <p:cNvPr id="70674" name="Line 13"/>
          <p:cNvSpPr>
            <a:spLocks noChangeShapeType="1"/>
          </p:cNvSpPr>
          <p:nvPr/>
        </p:nvSpPr>
        <p:spPr bwMode="auto">
          <a:xfrm>
            <a:off x="4995863" y="1781175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675" name="Text Box 14"/>
          <p:cNvSpPr txBox="1">
            <a:spLocks noChangeArrowheads="1"/>
          </p:cNvSpPr>
          <p:nvPr/>
        </p:nvSpPr>
        <p:spPr bwMode="auto">
          <a:xfrm>
            <a:off x="5218113" y="1371600"/>
            <a:ext cx="361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zh-CN" sz="1600" i="1">
                <a:latin typeface="Tahoma" pitchFamily="26" charset="0"/>
                <a:ea typeface="宋体" pitchFamily="26" charset="-122"/>
                <a:cs typeface="宋体" pitchFamily="26" charset="-122"/>
              </a:rPr>
              <a:t>k</a:t>
            </a:r>
            <a:r>
              <a:rPr lang="en-US" altLang="zh-CN" sz="1600" i="1" baseline="-25000">
                <a:latin typeface="Tahoma" pitchFamily="26" charset="0"/>
                <a:ea typeface="宋体" pitchFamily="26" charset="-122"/>
                <a:cs typeface="宋体" pitchFamily="26" charset="-122"/>
              </a:rPr>
              <a:t>2</a:t>
            </a:r>
          </a:p>
        </p:txBody>
      </p:sp>
      <p:graphicFrame>
        <p:nvGraphicFramePr>
          <p:cNvPr id="70661" name="Object 5"/>
          <p:cNvGraphicFramePr>
            <a:graphicFrameLocks noChangeAspect="1"/>
          </p:cNvGraphicFramePr>
          <p:nvPr/>
        </p:nvGraphicFramePr>
        <p:xfrm>
          <a:off x="2206625" y="3048000"/>
          <a:ext cx="496888" cy="381000"/>
        </p:xfrm>
        <a:graphic>
          <a:graphicData uri="http://schemas.openxmlformats.org/presentationml/2006/ole">
            <p:oleObj spid="_x0000_s19461" name="Equation" r:id="rId6" imgW="215640" imgH="164880" progId="Equation.3">
              <p:embed/>
            </p:oleObj>
          </a:graphicData>
        </a:graphic>
      </p:graphicFrame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397125" y="2590800"/>
            <a:ext cx="63500" cy="482600"/>
            <a:chOff x="1416" y="1544"/>
            <a:chExt cx="40" cy="304"/>
          </a:xfrm>
        </p:grpSpPr>
        <p:sp>
          <p:nvSpPr>
            <p:cNvPr id="70718" name="Line 17"/>
            <p:cNvSpPr>
              <a:spLocks noChangeShapeType="1"/>
            </p:cNvSpPr>
            <p:nvPr/>
          </p:nvSpPr>
          <p:spPr bwMode="auto">
            <a:xfrm flipH="1">
              <a:off x="1416" y="156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19" name="Line 18"/>
            <p:cNvSpPr>
              <a:spLocks noChangeShapeType="1"/>
            </p:cNvSpPr>
            <p:nvPr/>
          </p:nvSpPr>
          <p:spPr bwMode="auto">
            <a:xfrm flipH="1" flipV="1">
              <a:off x="1456" y="1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70662" name="Object 6"/>
          <p:cNvGraphicFramePr>
            <a:graphicFrameLocks noChangeAspect="1"/>
          </p:cNvGraphicFramePr>
          <p:nvPr/>
        </p:nvGraphicFramePr>
        <p:xfrm>
          <a:off x="2308225" y="1905000"/>
          <a:ext cx="304800" cy="304800"/>
        </p:xfrm>
        <a:graphic>
          <a:graphicData uri="http://schemas.openxmlformats.org/presentationml/2006/ole">
            <p:oleObj spid="_x0000_s19462" name="Equation" r:id="rId7" imgW="139680" imgH="139680" progId="Equation.3">
              <p:embed/>
            </p:oleObj>
          </a:graphicData>
        </a:graphic>
      </p:graphicFrame>
      <p:graphicFrame>
        <p:nvGraphicFramePr>
          <p:cNvPr id="70663" name="Object 7"/>
          <p:cNvGraphicFramePr>
            <a:graphicFrameLocks noChangeAspect="1"/>
          </p:cNvGraphicFramePr>
          <p:nvPr/>
        </p:nvGraphicFramePr>
        <p:xfrm>
          <a:off x="2282825" y="2209800"/>
          <a:ext cx="268288" cy="347663"/>
        </p:xfrm>
        <a:graphic>
          <a:graphicData uri="http://schemas.openxmlformats.org/presentationml/2006/ole">
            <p:oleObj spid="_x0000_s19463" name="Equation" r:id="rId8" imgW="126720" imgH="164880" progId="Equation.3">
              <p:embed/>
            </p:oleObj>
          </a:graphicData>
        </a:graphic>
      </p:graphicFrame>
      <p:sp>
        <p:nvSpPr>
          <p:cNvPr id="70677" name="Text Box 21"/>
          <p:cNvSpPr txBox="1">
            <a:spLocks noChangeArrowheads="1"/>
          </p:cNvSpPr>
          <p:nvPr/>
        </p:nvSpPr>
        <p:spPr bwMode="auto">
          <a:xfrm>
            <a:off x="2447925" y="2676525"/>
            <a:ext cx="355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zh-CN" sz="1600" i="1">
                <a:latin typeface="Tahoma" pitchFamily="26" charset="0"/>
                <a:ea typeface="宋体" pitchFamily="26" charset="-122"/>
                <a:cs typeface="宋体" pitchFamily="26" charset="-122"/>
              </a:rPr>
              <a:t>K</a:t>
            </a:r>
            <a:r>
              <a:rPr lang="en-US" altLang="zh-CN" sz="1600" i="1" baseline="-25000">
                <a:latin typeface="Tahoma" pitchFamily="26" charset="0"/>
                <a:ea typeface="宋体" pitchFamily="26" charset="-122"/>
                <a:cs typeface="宋体" pitchFamily="26" charset="-122"/>
              </a:rPr>
              <a:t>I</a:t>
            </a:r>
          </a:p>
        </p:txBody>
      </p:sp>
      <p:sp>
        <p:nvSpPr>
          <p:cNvPr id="70678" name="Text Box 22"/>
          <p:cNvSpPr txBox="1">
            <a:spLocks noChangeArrowheads="1"/>
          </p:cNvSpPr>
          <p:nvPr/>
        </p:nvSpPr>
        <p:spPr bwMode="auto">
          <a:xfrm>
            <a:off x="6170612" y="3181350"/>
            <a:ext cx="1814513" cy="7112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zh-CN" sz="2000" i="1" dirty="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K</a:t>
            </a:r>
            <a:r>
              <a:rPr lang="en-US" altLang="zh-CN" sz="2000" i="1" baseline="-25000" dirty="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</a:t>
            </a:r>
            <a:r>
              <a:rPr lang="en-US" altLang="zh-CN" sz="2000" dirty="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 unchanged</a:t>
            </a:r>
          </a:p>
          <a:p>
            <a:pPr eaLnBrk="1" hangingPunct="1"/>
            <a:r>
              <a:rPr lang="en-US" altLang="zh-CN" sz="2000" i="1" dirty="0" err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v</a:t>
            </a:r>
            <a:r>
              <a:rPr lang="en-US" altLang="zh-CN" sz="2000" i="1" baseline="-25000" dirty="0" err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max</a:t>
            </a:r>
            <a:r>
              <a:rPr lang="en-US" altLang="zh-CN" sz="2000" dirty="0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rPr>
              <a:t> decreases</a:t>
            </a:r>
          </a:p>
        </p:txBody>
      </p:sp>
      <p:graphicFrame>
        <p:nvGraphicFramePr>
          <p:cNvPr id="70664" name="Object 8"/>
          <p:cNvGraphicFramePr>
            <a:graphicFrameLocks noChangeAspect="1"/>
          </p:cNvGraphicFramePr>
          <p:nvPr/>
        </p:nvGraphicFramePr>
        <p:xfrm>
          <a:off x="4340225" y="1905000"/>
          <a:ext cx="304800" cy="304800"/>
        </p:xfrm>
        <a:graphic>
          <a:graphicData uri="http://schemas.openxmlformats.org/presentationml/2006/ole">
            <p:oleObj spid="_x0000_s19464" name="Equation" r:id="rId9" imgW="139680" imgH="139680" progId="Equation.3">
              <p:embed/>
            </p:oleObj>
          </a:graphicData>
        </a:graphic>
      </p:graphicFrame>
      <p:graphicFrame>
        <p:nvGraphicFramePr>
          <p:cNvPr id="70665" name="Object 9"/>
          <p:cNvGraphicFramePr>
            <a:graphicFrameLocks noChangeAspect="1"/>
          </p:cNvGraphicFramePr>
          <p:nvPr/>
        </p:nvGraphicFramePr>
        <p:xfrm>
          <a:off x="4340225" y="2133600"/>
          <a:ext cx="268288" cy="347663"/>
        </p:xfrm>
        <a:graphic>
          <a:graphicData uri="http://schemas.openxmlformats.org/presentationml/2006/ole">
            <p:oleObj spid="_x0000_s19465" name="Equation" r:id="rId10" imgW="126720" imgH="164880" progId="Equation.3">
              <p:embed/>
            </p:oleObj>
          </a:graphicData>
        </a:graphic>
      </p:graphicFrame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4416425" y="2501900"/>
            <a:ext cx="63500" cy="482600"/>
            <a:chOff x="1416" y="1544"/>
            <a:chExt cx="40" cy="304"/>
          </a:xfrm>
        </p:grpSpPr>
        <p:sp>
          <p:nvSpPr>
            <p:cNvPr id="70716" name="Line 26"/>
            <p:cNvSpPr>
              <a:spLocks noChangeShapeType="1"/>
            </p:cNvSpPr>
            <p:nvPr/>
          </p:nvSpPr>
          <p:spPr bwMode="auto">
            <a:xfrm flipH="1">
              <a:off x="1416" y="156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17" name="Line 27"/>
            <p:cNvSpPr>
              <a:spLocks noChangeShapeType="1"/>
            </p:cNvSpPr>
            <p:nvPr/>
          </p:nvSpPr>
          <p:spPr bwMode="auto">
            <a:xfrm flipH="1" flipV="1">
              <a:off x="1456" y="1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70666" name="Object 10"/>
          <p:cNvGraphicFramePr>
            <a:graphicFrameLocks noChangeAspect="1"/>
          </p:cNvGraphicFramePr>
          <p:nvPr/>
        </p:nvGraphicFramePr>
        <p:xfrm>
          <a:off x="4040188" y="2984500"/>
          <a:ext cx="642937" cy="411163"/>
        </p:xfrm>
        <a:graphic>
          <a:graphicData uri="http://schemas.openxmlformats.org/presentationml/2006/ole">
            <p:oleObj spid="_x0000_s19466" name="Equation" r:id="rId11" imgW="279360" imgH="177480" progId="Equation.3">
              <p:embed/>
            </p:oleObj>
          </a:graphicData>
        </a:graphic>
      </p:graphicFrame>
      <p:sp>
        <p:nvSpPr>
          <p:cNvPr id="70680" name="Text Box 29"/>
          <p:cNvSpPr txBox="1">
            <a:spLocks noChangeArrowheads="1"/>
          </p:cNvSpPr>
          <p:nvPr/>
        </p:nvSpPr>
        <p:spPr bwMode="auto">
          <a:xfrm>
            <a:off x="4438650" y="2574925"/>
            <a:ext cx="3857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zh-CN" sz="1600" i="1">
                <a:latin typeface="Tahoma" pitchFamily="26" charset="0"/>
                <a:ea typeface="宋体" pitchFamily="26" charset="-122"/>
                <a:cs typeface="宋体" pitchFamily="26" charset="-122"/>
              </a:rPr>
              <a:t>K</a:t>
            </a:r>
            <a:r>
              <a:rPr lang="en-US" altLang="zh-CN" sz="1600" i="1" baseline="-25000">
                <a:latin typeface="Tahoma" pitchFamily="26" charset="0"/>
                <a:ea typeface="宋体" pitchFamily="26" charset="-122"/>
                <a:cs typeface="宋体" pitchFamily="26" charset="-122"/>
              </a:rPr>
              <a:t>I’</a:t>
            </a:r>
          </a:p>
        </p:txBody>
      </p: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3273425" y="3124200"/>
            <a:ext cx="762000" cy="76200"/>
            <a:chOff x="2062" y="1344"/>
            <a:chExt cx="480" cy="48"/>
          </a:xfrm>
        </p:grpSpPr>
        <p:sp>
          <p:nvSpPr>
            <p:cNvPr id="70714" name="Line 31"/>
            <p:cNvSpPr>
              <a:spLocks noChangeShapeType="1"/>
            </p:cNvSpPr>
            <p:nvPr/>
          </p:nvSpPr>
          <p:spPr bwMode="auto">
            <a:xfrm>
              <a:off x="2062" y="1344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15" name="Line 32"/>
            <p:cNvSpPr>
              <a:spLocks noChangeShapeType="1"/>
            </p:cNvSpPr>
            <p:nvPr/>
          </p:nvSpPr>
          <p:spPr bwMode="auto">
            <a:xfrm flipH="1">
              <a:off x="2062" y="139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3962400" y="4038601"/>
            <a:ext cx="4481513" cy="2351088"/>
            <a:chOff x="2496" y="2544"/>
            <a:chExt cx="2823" cy="1481"/>
          </a:xfrm>
        </p:grpSpPr>
        <p:sp>
          <p:nvSpPr>
            <p:cNvPr id="70699" name="Text Box 34"/>
            <p:cNvSpPr txBox="1">
              <a:spLocks noChangeArrowheads="1"/>
            </p:cNvSpPr>
            <p:nvPr/>
          </p:nvSpPr>
          <p:spPr bwMode="auto">
            <a:xfrm>
              <a:off x="4272" y="2544"/>
              <a:ext cx="73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zh-CN" altLang="en-US" sz="1800" dirty="0">
                  <a:solidFill>
                    <a:srgbClr val="FF0000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+</a:t>
              </a:r>
              <a:r>
                <a:rPr lang="en-US" altLang="zh-CN" sz="1800" dirty="0">
                  <a:solidFill>
                    <a:srgbClr val="FF0000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inhibitor</a:t>
              </a:r>
            </a:p>
          </p:txBody>
        </p:sp>
        <p:sp>
          <p:nvSpPr>
            <p:cNvPr id="70700" name="Line 35"/>
            <p:cNvSpPr>
              <a:spLocks noChangeShapeType="1"/>
            </p:cNvSpPr>
            <p:nvPr/>
          </p:nvSpPr>
          <p:spPr bwMode="auto">
            <a:xfrm>
              <a:off x="2832" y="3792"/>
              <a:ext cx="21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01" name="Line 36"/>
            <p:cNvSpPr>
              <a:spLocks noChangeShapeType="1"/>
            </p:cNvSpPr>
            <p:nvPr/>
          </p:nvSpPr>
          <p:spPr bwMode="auto">
            <a:xfrm flipV="1">
              <a:off x="3552" y="2928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02" name="Text Box 37"/>
            <p:cNvSpPr txBox="1">
              <a:spLocks noChangeArrowheads="1"/>
            </p:cNvSpPr>
            <p:nvPr/>
          </p:nvSpPr>
          <p:spPr bwMode="auto">
            <a:xfrm>
              <a:off x="4656" y="3792"/>
              <a:ext cx="45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zh-CN" altLang="en-US" dirty="0">
                  <a:latin typeface="Tahoma" pitchFamily="26" charset="0"/>
                  <a:ea typeface="宋体" pitchFamily="26" charset="-122"/>
                  <a:cs typeface="宋体" pitchFamily="26" charset="-122"/>
                </a:rPr>
                <a:t>1</a:t>
              </a:r>
              <a:r>
                <a:rPr lang="zh-CN" altLang="en-US" dirty="0" smtClean="0">
                  <a:latin typeface="Tahoma" pitchFamily="26" charset="0"/>
                  <a:ea typeface="宋体" pitchFamily="26" charset="-122"/>
                  <a:cs typeface="宋体" pitchFamily="26" charset="-122"/>
                </a:rPr>
                <a:t>/</a:t>
              </a:r>
              <a:r>
                <a:rPr lang="en-US" altLang="zh-CN" dirty="0" smtClean="0">
                  <a:latin typeface="Tahoma" pitchFamily="26" charset="0"/>
                  <a:ea typeface="宋体" pitchFamily="26" charset="-122"/>
                  <a:cs typeface="宋体" pitchFamily="26" charset="-122"/>
                </a:rPr>
                <a:t>[S</a:t>
              </a:r>
              <a:r>
                <a:rPr lang="en-US" altLang="zh-CN" dirty="0">
                  <a:latin typeface="Tahoma" pitchFamily="26" charset="0"/>
                  <a:ea typeface="宋体" pitchFamily="26" charset="-122"/>
                  <a:cs typeface="宋体" pitchFamily="26" charset="-122"/>
                </a:rPr>
                <a:t>]</a:t>
              </a:r>
            </a:p>
          </p:txBody>
        </p:sp>
        <p:sp>
          <p:nvSpPr>
            <p:cNvPr id="70703" name="Text Box 38"/>
            <p:cNvSpPr txBox="1">
              <a:spLocks noChangeArrowheads="1"/>
            </p:cNvSpPr>
            <p:nvPr/>
          </p:nvSpPr>
          <p:spPr bwMode="auto">
            <a:xfrm>
              <a:off x="3360" y="2736"/>
              <a:ext cx="3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zh-CN" altLang="en-US" i="1">
                  <a:latin typeface="Tahoma" pitchFamily="26" charset="0"/>
                  <a:ea typeface="宋体" pitchFamily="26" charset="-122"/>
                  <a:cs typeface="宋体" pitchFamily="26" charset="-122"/>
                </a:rPr>
                <a:t>1/</a:t>
              </a:r>
              <a:r>
                <a:rPr lang="en-US" altLang="zh-CN" i="1">
                  <a:latin typeface="Tahoma" pitchFamily="26" charset="0"/>
                  <a:ea typeface="宋体" pitchFamily="26" charset="-122"/>
                  <a:cs typeface="宋体" pitchFamily="26" charset="-122"/>
                </a:rPr>
                <a:t>v</a:t>
              </a:r>
            </a:p>
          </p:txBody>
        </p:sp>
        <p:sp>
          <p:nvSpPr>
            <p:cNvPr id="70704" name="Text Box 39"/>
            <p:cNvSpPr txBox="1">
              <a:spLocks noChangeArrowheads="1"/>
            </p:cNvSpPr>
            <p:nvPr/>
          </p:nvSpPr>
          <p:spPr bwMode="auto">
            <a:xfrm>
              <a:off x="3600" y="3456"/>
              <a:ext cx="53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zh-CN" altLang="en-US" sz="2000" i="1">
                  <a:solidFill>
                    <a:schemeClr val="tx2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1/</a:t>
              </a:r>
              <a:r>
                <a:rPr lang="en-US" altLang="zh-CN" sz="2000" i="1">
                  <a:solidFill>
                    <a:schemeClr val="tx2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v</a:t>
              </a:r>
              <a:r>
                <a:rPr lang="en-US" altLang="zh-CN" sz="2000" i="1" baseline="-25000">
                  <a:solidFill>
                    <a:schemeClr val="tx2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max</a:t>
              </a:r>
              <a:endParaRPr lang="en-US" altLang="zh-CN" sz="2000" i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endParaRPr>
            </a:p>
          </p:txBody>
        </p:sp>
        <p:sp>
          <p:nvSpPr>
            <p:cNvPr id="70705" name="Text Box 40"/>
            <p:cNvSpPr txBox="1">
              <a:spLocks noChangeArrowheads="1"/>
            </p:cNvSpPr>
            <p:nvPr/>
          </p:nvSpPr>
          <p:spPr bwMode="auto">
            <a:xfrm>
              <a:off x="2832" y="3456"/>
              <a:ext cx="5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zh-CN" altLang="en-US" sz="2000" i="1">
                  <a:solidFill>
                    <a:schemeClr val="tx2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-1/</a:t>
              </a:r>
              <a:r>
                <a:rPr lang="en-US" altLang="zh-CN" sz="2000" i="1">
                  <a:solidFill>
                    <a:schemeClr val="tx2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K</a:t>
              </a:r>
              <a:r>
                <a:rPr lang="en-US" altLang="zh-CN" sz="2000" i="1" baseline="-25000">
                  <a:solidFill>
                    <a:schemeClr val="tx2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m</a:t>
              </a:r>
              <a:endParaRPr lang="en-US" altLang="zh-CN" sz="2000" i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endParaRPr>
            </a:p>
          </p:txBody>
        </p:sp>
        <p:sp>
          <p:nvSpPr>
            <p:cNvPr id="70706" name="Line 41"/>
            <p:cNvSpPr>
              <a:spLocks noChangeShapeType="1"/>
            </p:cNvSpPr>
            <p:nvPr/>
          </p:nvSpPr>
          <p:spPr bwMode="auto">
            <a:xfrm flipV="1">
              <a:off x="3024" y="2832"/>
              <a:ext cx="1632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07" name="Text Box 42"/>
            <p:cNvSpPr txBox="1">
              <a:spLocks noChangeArrowheads="1"/>
            </p:cNvSpPr>
            <p:nvPr/>
          </p:nvSpPr>
          <p:spPr bwMode="auto">
            <a:xfrm>
              <a:off x="4176" y="3024"/>
              <a:ext cx="11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altLang="zh-CN" sz="2000" i="1">
                  <a:solidFill>
                    <a:schemeClr val="tx2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Slope=K</a:t>
              </a:r>
              <a:r>
                <a:rPr lang="en-US" altLang="zh-CN" sz="2000" i="1" baseline="-25000">
                  <a:solidFill>
                    <a:schemeClr val="tx2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m</a:t>
              </a:r>
              <a:r>
                <a:rPr lang="en-US" altLang="zh-CN" sz="2000" i="1">
                  <a:solidFill>
                    <a:schemeClr val="tx2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/v</a:t>
              </a:r>
              <a:r>
                <a:rPr lang="en-US" altLang="zh-CN" sz="2000" i="1" baseline="-25000">
                  <a:solidFill>
                    <a:schemeClr val="tx2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max</a:t>
              </a:r>
            </a:p>
          </p:txBody>
        </p:sp>
        <p:sp>
          <p:nvSpPr>
            <p:cNvPr id="70708" name="Line 43"/>
            <p:cNvSpPr>
              <a:spLocks noChangeShapeType="1"/>
            </p:cNvSpPr>
            <p:nvPr/>
          </p:nvSpPr>
          <p:spPr bwMode="auto">
            <a:xfrm flipH="1">
              <a:off x="3552" y="3552"/>
              <a:ext cx="96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09" name="Line 44"/>
            <p:cNvSpPr>
              <a:spLocks noChangeShapeType="1"/>
            </p:cNvSpPr>
            <p:nvPr/>
          </p:nvSpPr>
          <p:spPr bwMode="auto">
            <a:xfrm flipH="1">
              <a:off x="3168" y="3696"/>
              <a:ext cx="0" cy="9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10" name="Line 45"/>
            <p:cNvSpPr>
              <a:spLocks noChangeShapeType="1"/>
            </p:cNvSpPr>
            <p:nvPr/>
          </p:nvSpPr>
          <p:spPr bwMode="auto">
            <a:xfrm flipV="1">
              <a:off x="3168" y="2640"/>
              <a:ext cx="1152" cy="1152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11" name="Text Box 46"/>
            <p:cNvSpPr txBox="1">
              <a:spLocks noChangeArrowheads="1"/>
            </p:cNvSpPr>
            <p:nvPr/>
          </p:nvSpPr>
          <p:spPr bwMode="auto">
            <a:xfrm>
              <a:off x="2496" y="3120"/>
              <a:ext cx="110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zh-CN" altLang="en-US" sz="1800" dirty="0">
                  <a:solidFill>
                    <a:srgbClr val="FF0000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(1+[</a:t>
              </a:r>
              <a:r>
                <a:rPr lang="en-US" altLang="zh-CN" sz="1800" dirty="0">
                  <a:solidFill>
                    <a:srgbClr val="FF0000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I]/K</a:t>
              </a:r>
              <a:r>
                <a:rPr lang="en-US" altLang="zh-CN" sz="1800" baseline="-25000" dirty="0">
                  <a:solidFill>
                    <a:srgbClr val="FF0000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I</a:t>
              </a:r>
              <a:r>
                <a:rPr lang="en-US" altLang="zh-CN" sz="1800" dirty="0">
                  <a:solidFill>
                    <a:srgbClr val="FF0000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)/</a:t>
              </a:r>
              <a:r>
                <a:rPr lang="en-US" altLang="zh-CN" sz="1800" dirty="0" err="1">
                  <a:solidFill>
                    <a:srgbClr val="FF0000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V</a:t>
              </a:r>
              <a:r>
                <a:rPr lang="en-US" altLang="zh-CN" sz="1800" baseline="-25000" dirty="0" err="1">
                  <a:solidFill>
                    <a:srgbClr val="FF0000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max</a:t>
              </a:r>
              <a:endParaRPr lang="en-US" altLang="zh-CN" sz="1800" baseline="-25000" dirty="0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endParaRPr>
            </a:p>
          </p:txBody>
        </p:sp>
        <p:sp>
          <p:nvSpPr>
            <p:cNvPr id="70712" name="Line 47"/>
            <p:cNvSpPr>
              <a:spLocks noChangeShapeType="1"/>
            </p:cNvSpPr>
            <p:nvPr/>
          </p:nvSpPr>
          <p:spPr bwMode="auto">
            <a:xfrm>
              <a:off x="3120" y="3408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13" name="Text Box 48"/>
            <p:cNvSpPr txBox="1">
              <a:spLocks noChangeArrowheads="1"/>
            </p:cNvSpPr>
            <p:nvPr/>
          </p:nvSpPr>
          <p:spPr bwMode="auto">
            <a:xfrm>
              <a:off x="3600" y="3264"/>
              <a:ext cx="17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altLang="zh-CN" sz="1800" dirty="0">
                  <a:solidFill>
                    <a:srgbClr val="FF0000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Slope= K</a:t>
              </a:r>
              <a:r>
                <a:rPr lang="en-US" altLang="zh-CN" sz="1800" baseline="-25000" dirty="0">
                  <a:solidFill>
                    <a:srgbClr val="FF0000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m</a:t>
              </a:r>
              <a:r>
                <a:rPr lang="en-US" altLang="zh-CN" sz="1800" dirty="0">
                  <a:solidFill>
                    <a:srgbClr val="FF0000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(1+[I]/K</a:t>
              </a:r>
              <a:r>
                <a:rPr lang="en-US" altLang="zh-CN" sz="1800" baseline="-25000" dirty="0">
                  <a:solidFill>
                    <a:srgbClr val="FF0000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I</a:t>
              </a:r>
              <a:r>
                <a:rPr lang="en-US" altLang="zh-CN" sz="1800" dirty="0">
                  <a:solidFill>
                    <a:srgbClr val="FF0000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)/v</a:t>
              </a:r>
              <a:r>
                <a:rPr lang="en-US" altLang="zh-CN" sz="1800" baseline="-25000" dirty="0">
                  <a:solidFill>
                    <a:srgbClr val="FF0000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max</a:t>
              </a:r>
              <a:endParaRPr lang="en-US" altLang="zh-CN" sz="1800" dirty="0">
                <a:solidFill>
                  <a:srgbClr val="FF0000"/>
                </a:solidFill>
                <a:latin typeface="Tahoma" pitchFamily="26" charset="0"/>
                <a:ea typeface="宋体" pitchFamily="26" charset="-122"/>
                <a:cs typeface="宋体" pitchFamily="26" charset="-122"/>
              </a:endParaRPr>
            </a:p>
          </p:txBody>
        </p:sp>
      </p:grpSp>
      <p:grpSp>
        <p:nvGrpSpPr>
          <p:cNvPr id="7" name="Group 49"/>
          <p:cNvGrpSpPr>
            <a:grpSpLocks/>
          </p:cNvGrpSpPr>
          <p:nvPr/>
        </p:nvGrpSpPr>
        <p:grpSpPr bwMode="auto">
          <a:xfrm>
            <a:off x="457200" y="4114800"/>
            <a:ext cx="3386138" cy="2373313"/>
            <a:chOff x="288" y="2544"/>
            <a:chExt cx="2133" cy="1495"/>
          </a:xfrm>
        </p:grpSpPr>
        <p:sp>
          <p:nvSpPr>
            <p:cNvPr id="70684" name="Text Box 50"/>
            <p:cNvSpPr txBox="1">
              <a:spLocks noChangeArrowheads="1"/>
            </p:cNvSpPr>
            <p:nvPr/>
          </p:nvSpPr>
          <p:spPr bwMode="auto">
            <a:xfrm>
              <a:off x="624" y="254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altLang="zh-CN" i="1" dirty="0" err="1">
                  <a:latin typeface="Tahoma" pitchFamily="26" charset="0"/>
                  <a:ea typeface="宋体" pitchFamily="26" charset="-122"/>
                  <a:cs typeface="宋体" pitchFamily="26" charset="-122"/>
                </a:rPr>
                <a:t>v</a:t>
              </a:r>
              <a:endParaRPr lang="en-US" altLang="zh-CN" i="1" dirty="0">
                <a:latin typeface="Tahoma" pitchFamily="26" charset="0"/>
                <a:ea typeface="宋体" pitchFamily="26" charset="-122"/>
                <a:cs typeface="宋体" pitchFamily="26" charset="-122"/>
              </a:endParaRPr>
            </a:p>
          </p:txBody>
        </p:sp>
        <p:sp>
          <p:nvSpPr>
            <p:cNvPr id="70685" name="Line 51"/>
            <p:cNvSpPr>
              <a:spLocks noChangeShapeType="1"/>
            </p:cNvSpPr>
            <p:nvPr/>
          </p:nvSpPr>
          <p:spPr bwMode="auto">
            <a:xfrm>
              <a:off x="720" y="3648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86" name="Line 52"/>
            <p:cNvSpPr>
              <a:spLocks noChangeShapeType="1"/>
            </p:cNvSpPr>
            <p:nvPr/>
          </p:nvSpPr>
          <p:spPr bwMode="auto">
            <a:xfrm flipV="1">
              <a:off x="720" y="2784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87" name="Freeform 53"/>
            <p:cNvSpPr>
              <a:spLocks/>
            </p:cNvSpPr>
            <p:nvPr/>
          </p:nvSpPr>
          <p:spPr bwMode="auto">
            <a:xfrm>
              <a:off x="728" y="2936"/>
              <a:ext cx="1392" cy="720"/>
            </a:xfrm>
            <a:custGeom>
              <a:avLst/>
              <a:gdLst>
                <a:gd name="T0" fmla="*/ 0 w 1392"/>
                <a:gd name="T1" fmla="*/ 720 h 720"/>
                <a:gd name="T2" fmla="*/ 96 w 1392"/>
                <a:gd name="T3" fmla="*/ 240 h 720"/>
                <a:gd name="T4" fmla="*/ 432 w 1392"/>
                <a:gd name="T5" fmla="*/ 48 h 720"/>
                <a:gd name="T6" fmla="*/ 1392 w 1392"/>
                <a:gd name="T7" fmla="*/ 0 h 7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92"/>
                <a:gd name="T13" fmla="*/ 0 h 720"/>
                <a:gd name="T14" fmla="*/ 1392 w 1392"/>
                <a:gd name="T15" fmla="*/ 720 h 7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92" h="720">
                  <a:moveTo>
                    <a:pt x="0" y="720"/>
                  </a:moveTo>
                  <a:cubicBezTo>
                    <a:pt x="12" y="536"/>
                    <a:pt x="24" y="352"/>
                    <a:pt x="96" y="240"/>
                  </a:cubicBezTo>
                  <a:cubicBezTo>
                    <a:pt x="168" y="128"/>
                    <a:pt x="216" y="88"/>
                    <a:pt x="432" y="48"/>
                  </a:cubicBezTo>
                  <a:cubicBezTo>
                    <a:pt x="648" y="8"/>
                    <a:pt x="1020" y="4"/>
                    <a:pt x="139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88" name="Line 54"/>
            <p:cNvSpPr>
              <a:spLocks noChangeShapeType="1"/>
            </p:cNvSpPr>
            <p:nvPr/>
          </p:nvSpPr>
          <p:spPr bwMode="auto">
            <a:xfrm flipV="1">
              <a:off x="672" y="2904"/>
              <a:ext cx="1536" cy="0"/>
            </a:xfrm>
            <a:prstGeom prst="line">
              <a:avLst/>
            </a:prstGeom>
            <a:noFill/>
            <a:ln w="9525" cap="rnd">
              <a:solidFill>
                <a:schemeClr val="tx2"/>
              </a:solidFill>
              <a:prstDash val="sysDot"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89" name="Text Box 55"/>
            <p:cNvSpPr txBox="1">
              <a:spLocks noChangeArrowheads="1"/>
            </p:cNvSpPr>
            <p:nvPr/>
          </p:nvSpPr>
          <p:spPr bwMode="auto">
            <a:xfrm>
              <a:off x="2112" y="3504"/>
              <a:ext cx="30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altLang="zh-CN" dirty="0" smtClean="0">
                  <a:latin typeface="Tahoma" pitchFamily="26" charset="0"/>
                  <a:ea typeface="宋体" pitchFamily="26" charset="-122"/>
                  <a:cs typeface="宋体" pitchFamily="26" charset="-122"/>
                </a:rPr>
                <a:t>[S</a:t>
              </a:r>
              <a:r>
                <a:rPr lang="en-US" altLang="zh-CN" dirty="0">
                  <a:latin typeface="Tahoma" pitchFamily="26" charset="0"/>
                  <a:ea typeface="宋体" pitchFamily="26" charset="-122"/>
                  <a:cs typeface="宋体" pitchFamily="26" charset="-122"/>
                </a:rPr>
                <a:t>]</a:t>
              </a:r>
            </a:p>
          </p:txBody>
        </p:sp>
        <p:sp>
          <p:nvSpPr>
            <p:cNvPr id="70690" name="Text Box 56"/>
            <p:cNvSpPr txBox="1">
              <a:spLocks noChangeArrowheads="1"/>
            </p:cNvSpPr>
            <p:nvPr/>
          </p:nvSpPr>
          <p:spPr bwMode="auto">
            <a:xfrm>
              <a:off x="288" y="2880"/>
              <a:ext cx="38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altLang="zh-CN" sz="2000" i="1">
                  <a:solidFill>
                    <a:schemeClr val="tx2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v</a:t>
              </a:r>
              <a:r>
                <a:rPr lang="en-US" altLang="zh-CN" sz="2000" i="1" baseline="-25000">
                  <a:solidFill>
                    <a:schemeClr val="tx2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max</a:t>
              </a:r>
              <a:endParaRPr lang="en-US" altLang="zh-CN" sz="2000" i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endParaRPr>
            </a:p>
          </p:txBody>
        </p:sp>
        <p:sp>
          <p:nvSpPr>
            <p:cNvPr id="70691" name="Line 57"/>
            <p:cNvSpPr>
              <a:spLocks noChangeShapeType="1"/>
            </p:cNvSpPr>
            <p:nvPr/>
          </p:nvSpPr>
          <p:spPr bwMode="auto">
            <a:xfrm flipV="1">
              <a:off x="528" y="2928"/>
              <a:ext cx="192" cy="9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92" name="Line 58"/>
            <p:cNvSpPr>
              <a:spLocks noChangeShapeType="1"/>
            </p:cNvSpPr>
            <p:nvPr/>
          </p:nvSpPr>
          <p:spPr bwMode="auto">
            <a:xfrm>
              <a:off x="792" y="3272"/>
              <a:ext cx="0" cy="384"/>
            </a:xfrm>
            <a:prstGeom prst="line">
              <a:avLst/>
            </a:prstGeom>
            <a:noFill/>
            <a:ln w="9525" cap="rnd">
              <a:solidFill>
                <a:schemeClr val="tx2"/>
              </a:solidFill>
              <a:prstDash val="sysDot"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93" name="Text Box 59"/>
            <p:cNvSpPr txBox="1">
              <a:spLocks noChangeArrowheads="1"/>
            </p:cNvSpPr>
            <p:nvPr/>
          </p:nvSpPr>
          <p:spPr bwMode="auto">
            <a:xfrm>
              <a:off x="672" y="3616"/>
              <a:ext cx="2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altLang="zh-CN" sz="1800" i="1">
                  <a:solidFill>
                    <a:schemeClr val="tx2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K</a:t>
              </a:r>
              <a:r>
                <a:rPr lang="en-US" altLang="zh-CN" sz="1800" i="1" baseline="-25000">
                  <a:solidFill>
                    <a:schemeClr val="tx2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m</a:t>
              </a:r>
              <a:endParaRPr lang="en-US" altLang="zh-CN" sz="1800" i="1">
                <a:solidFill>
                  <a:schemeClr val="tx2"/>
                </a:solidFill>
                <a:latin typeface="Tahoma" pitchFamily="26" charset="0"/>
                <a:ea typeface="宋体" pitchFamily="26" charset="-122"/>
                <a:cs typeface="宋体" pitchFamily="26" charset="-122"/>
              </a:endParaRPr>
            </a:p>
          </p:txBody>
        </p:sp>
        <p:sp>
          <p:nvSpPr>
            <p:cNvPr id="70694" name="Text Box 60"/>
            <p:cNvSpPr txBox="1">
              <a:spLocks noChangeArrowheads="1"/>
            </p:cNvSpPr>
            <p:nvPr/>
          </p:nvSpPr>
          <p:spPr bwMode="auto">
            <a:xfrm>
              <a:off x="672" y="3808"/>
              <a:ext cx="2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altLang="zh-CN" sz="1800" i="1">
                  <a:solidFill>
                    <a:schemeClr val="hlink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K</a:t>
              </a:r>
              <a:r>
                <a:rPr lang="en-US" altLang="zh-CN" sz="1800" i="1" baseline="-25000">
                  <a:solidFill>
                    <a:schemeClr val="hlink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m</a:t>
              </a:r>
              <a:endParaRPr lang="en-US" altLang="zh-CN" sz="1800">
                <a:solidFill>
                  <a:schemeClr val="hlink"/>
                </a:solidFill>
                <a:latin typeface="Tahoma" pitchFamily="26" charset="0"/>
                <a:ea typeface="宋体" pitchFamily="26" charset="-122"/>
                <a:cs typeface="宋体" pitchFamily="26" charset="-122"/>
              </a:endParaRPr>
            </a:p>
          </p:txBody>
        </p:sp>
        <p:sp>
          <p:nvSpPr>
            <p:cNvPr id="70695" name="Line 61"/>
            <p:cNvSpPr>
              <a:spLocks noChangeShapeType="1"/>
            </p:cNvSpPr>
            <p:nvPr/>
          </p:nvSpPr>
          <p:spPr bwMode="auto">
            <a:xfrm flipV="1">
              <a:off x="720" y="3168"/>
              <a:ext cx="1536" cy="0"/>
            </a:xfrm>
            <a:prstGeom prst="line">
              <a:avLst/>
            </a:prstGeom>
            <a:noFill/>
            <a:ln w="9525" cap="rnd">
              <a:solidFill>
                <a:schemeClr val="hlink"/>
              </a:solidFill>
              <a:prstDash val="sysDot"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96" name="Freeform 62"/>
            <p:cNvSpPr>
              <a:spLocks/>
            </p:cNvSpPr>
            <p:nvPr/>
          </p:nvSpPr>
          <p:spPr bwMode="auto">
            <a:xfrm>
              <a:off x="712" y="3200"/>
              <a:ext cx="1296" cy="480"/>
            </a:xfrm>
            <a:custGeom>
              <a:avLst/>
              <a:gdLst>
                <a:gd name="T0" fmla="*/ 0 w 1296"/>
                <a:gd name="T1" fmla="*/ 480 h 480"/>
                <a:gd name="T2" fmla="*/ 96 w 1296"/>
                <a:gd name="T3" fmla="*/ 240 h 480"/>
                <a:gd name="T4" fmla="*/ 336 w 1296"/>
                <a:gd name="T5" fmla="*/ 48 h 480"/>
                <a:gd name="T6" fmla="*/ 1296 w 1296"/>
                <a:gd name="T7" fmla="*/ 0 h 4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96"/>
                <a:gd name="T13" fmla="*/ 0 h 480"/>
                <a:gd name="T14" fmla="*/ 1296 w 1296"/>
                <a:gd name="T15" fmla="*/ 480 h 4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96" h="480">
                  <a:moveTo>
                    <a:pt x="0" y="480"/>
                  </a:moveTo>
                  <a:cubicBezTo>
                    <a:pt x="20" y="396"/>
                    <a:pt x="40" y="312"/>
                    <a:pt x="96" y="240"/>
                  </a:cubicBezTo>
                  <a:cubicBezTo>
                    <a:pt x="152" y="168"/>
                    <a:pt x="136" y="88"/>
                    <a:pt x="336" y="48"/>
                  </a:cubicBezTo>
                  <a:cubicBezTo>
                    <a:pt x="536" y="8"/>
                    <a:pt x="916" y="4"/>
                    <a:pt x="1296" y="0"/>
                  </a:cubicBezTo>
                </a:path>
              </a:pathLst>
            </a:custGeom>
            <a:noFill/>
            <a:ln w="2857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97" name="Text Box 63"/>
            <p:cNvSpPr txBox="1">
              <a:spLocks noChangeArrowheads="1"/>
            </p:cNvSpPr>
            <p:nvPr/>
          </p:nvSpPr>
          <p:spPr bwMode="auto">
            <a:xfrm>
              <a:off x="1104" y="3232"/>
              <a:ext cx="107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altLang="zh-CN" sz="1800">
                  <a:solidFill>
                    <a:schemeClr val="hlink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V</a:t>
              </a:r>
              <a:r>
                <a:rPr lang="en-US" altLang="zh-CN" sz="1800" baseline="-25000">
                  <a:solidFill>
                    <a:schemeClr val="hlink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max</a:t>
              </a:r>
              <a:r>
                <a:rPr lang="en-US" altLang="zh-CN" sz="1800">
                  <a:solidFill>
                    <a:schemeClr val="hlink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/(</a:t>
              </a:r>
              <a:r>
                <a:rPr lang="en-US" altLang="zh-CN" sz="1800" i="1">
                  <a:solidFill>
                    <a:schemeClr val="hlink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1+[I]/K</a:t>
              </a:r>
              <a:r>
                <a:rPr lang="en-US" altLang="zh-CN" sz="1800" i="1" baseline="-25000">
                  <a:solidFill>
                    <a:schemeClr val="hlink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I</a:t>
              </a:r>
              <a:r>
                <a:rPr lang="en-US" altLang="zh-CN" sz="1800">
                  <a:solidFill>
                    <a:schemeClr val="hlink"/>
                  </a:solidFill>
                  <a:latin typeface="Tahoma" pitchFamily="26" charset="0"/>
                  <a:ea typeface="宋体" pitchFamily="26" charset="-122"/>
                  <a:cs typeface="宋体" pitchFamily="26" charset="-122"/>
                </a:rPr>
                <a:t>)</a:t>
              </a:r>
            </a:p>
          </p:txBody>
        </p:sp>
        <p:sp>
          <p:nvSpPr>
            <p:cNvPr id="70698" name="Line 64"/>
            <p:cNvSpPr>
              <a:spLocks noChangeShapeType="1"/>
            </p:cNvSpPr>
            <p:nvPr/>
          </p:nvSpPr>
          <p:spPr bwMode="auto">
            <a:xfrm flipH="1" flipV="1">
              <a:off x="728" y="3184"/>
              <a:ext cx="424" cy="1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70667" name="Object 11"/>
          <p:cNvGraphicFramePr>
            <a:graphicFrameLocks noChangeAspect="1"/>
          </p:cNvGraphicFramePr>
          <p:nvPr/>
        </p:nvGraphicFramePr>
        <p:xfrm>
          <a:off x="2438400" y="3429000"/>
          <a:ext cx="304800" cy="304800"/>
        </p:xfrm>
        <a:graphic>
          <a:graphicData uri="http://schemas.openxmlformats.org/presentationml/2006/ole">
            <p:oleObj spid="_x0000_s19467" name="Equation" r:id="rId12" imgW="139680" imgH="139680" progId="Equation.3">
              <p:embed/>
            </p:oleObj>
          </a:graphicData>
        </a:graphic>
      </p:graphicFrame>
      <p:graphicFrame>
        <p:nvGraphicFramePr>
          <p:cNvPr id="70668" name="Object 12"/>
          <p:cNvGraphicFramePr>
            <a:graphicFrameLocks noChangeAspect="1"/>
          </p:cNvGraphicFramePr>
          <p:nvPr/>
        </p:nvGraphicFramePr>
        <p:xfrm>
          <a:off x="2803525" y="3035300"/>
          <a:ext cx="295275" cy="374650"/>
        </p:xfrm>
        <a:graphic>
          <a:graphicData uri="http://schemas.openxmlformats.org/presentationml/2006/ole">
            <p:oleObj spid="_x0000_s19468" name="Equation" r:id="rId13" imgW="13968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5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5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6" grpId="0" autoUpdateAnimBg="0"/>
      <p:bldP spid="18534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688262" cy="1211262"/>
          </a:xfrm>
        </p:spPr>
        <p:txBody>
          <a:bodyPr/>
          <a:lstStyle/>
          <a:p>
            <a:r>
              <a:rPr lang="en-US" altLang="zh-CN" dirty="0">
                <a:ea typeface="宋体" pitchFamily="26" charset="-122"/>
                <a:cs typeface="宋体" pitchFamily="26" charset="-122"/>
              </a:rPr>
              <a:t>Summary</a:t>
            </a:r>
            <a:r>
              <a:rPr lang="en-US" altLang="zh-CN" dirty="0" smtClean="0">
                <a:ea typeface="宋体" pitchFamily="26" charset="-122"/>
                <a:cs typeface="宋体" pitchFamily="26" charset="-122"/>
              </a:rPr>
              <a:t> of </a:t>
            </a:r>
            <a:r>
              <a:rPr lang="en-US" altLang="zh-CN" dirty="0">
                <a:ea typeface="宋体" pitchFamily="26" charset="-122"/>
                <a:cs typeface="宋体" pitchFamily="26" charset="-122"/>
              </a:rPr>
              <a:t>Inhibitors 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924800" cy="4114800"/>
          </a:xfrm>
        </p:spPr>
        <p:txBody>
          <a:bodyPr>
            <a:normAutofit fontScale="92500"/>
          </a:bodyPr>
          <a:lstStyle/>
          <a:p>
            <a:pPr>
              <a:spcBef>
                <a:spcPts val="1728"/>
              </a:spcBef>
            </a:pPr>
            <a:r>
              <a:rPr lang="en-US" altLang="zh-CN" sz="2400" dirty="0">
                <a:ea typeface="宋体" pitchFamily="26" charset="-122"/>
                <a:cs typeface="宋体" pitchFamily="26" charset="-122"/>
              </a:rPr>
              <a:t>Competitive inhibition - inhibitor (I) binds only to E, not to ES </a:t>
            </a:r>
          </a:p>
          <a:p>
            <a:pPr>
              <a:spcBef>
                <a:spcPts val="1728"/>
              </a:spcBef>
            </a:pPr>
            <a:r>
              <a:rPr lang="en-US" altLang="zh-CN" sz="2400" dirty="0">
                <a:ea typeface="宋体" pitchFamily="26" charset="-122"/>
                <a:cs typeface="宋体" pitchFamily="26" charset="-122"/>
              </a:rPr>
              <a:t>Noncompetitive inhibition - inhibitor (I) binds either to E and/or to ES </a:t>
            </a:r>
          </a:p>
          <a:p>
            <a:pPr>
              <a:spcBef>
                <a:spcPts val="1728"/>
              </a:spcBef>
            </a:pPr>
            <a:r>
              <a:rPr lang="en-US" altLang="zh-CN" sz="2400" dirty="0">
                <a:ea typeface="宋体" pitchFamily="26" charset="-122"/>
                <a:cs typeface="宋体" pitchFamily="26" charset="-122"/>
              </a:rPr>
              <a:t>Uncompetitive inhibition - inhibitor (I) binds only to ES, not to E. This is a hypothetical case that has never been documented for a real enzyme, but which makes a useful</a:t>
            </a:r>
            <a:r>
              <a:rPr lang="en-US" altLang="zh-CN" sz="2400" dirty="0">
                <a:solidFill>
                  <a:srgbClr val="FFFFFF"/>
                </a:solidFill>
                <a:ea typeface="宋体" pitchFamily="26" charset="-122"/>
                <a:cs typeface="宋体" pitchFamily="26" charset="-122"/>
              </a:rPr>
              <a:t> </a:t>
            </a:r>
            <a:r>
              <a:rPr lang="en-US" altLang="zh-CN" sz="2400" dirty="0">
                <a:ea typeface="宋体" pitchFamily="26" charset="-122"/>
                <a:cs typeface="宋体" pitchFamily="26" charset="-122"/>
              </a:rPr>
              <a:t>contrast to competitive inhibition.</a:t>
            </a:r>
          </a:p>
          <a:p>
            <a:pPr>
              <a:spcBef>
                <a:spcPts val="1728"/>
              </a:spcBef>
            </a:pPr>
            <a:r>
              <a:rPr lang="en-US" altLang="zh-CN" sz="2400" dirty="0">
                <a:ea typeface="宋体" pitchFamily="26" charset="-122"/>
                <a:cs typeface="宋体" pitchFamily="26" charset="-122"/>
              </a:rPr>
              <a:t>Mixed inhibition-when the dissociation constants of (I) to E and ES are different. The inhibition is mixed.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8" grpId="0" autoUpdateAnimBg="0"/>
      <p:bldP spid="188419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962</Words>
  <Application>Microsoft Office PowerPoint</Application>
  <PresentationFormat>On-screen Show (4:3)</PresentationFormat>
  <Paragraphs>234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Equation</vt:lpstr>
      <vt:lpstr>Reversible Inhibition, pH &amp; Temperature Effect</vt:lpstr>
      <vt:lpstr>Enzyme Inhibition</vt:lpstr>
      <vt:lpstr>Slide 3</vt:lpstr>
      <vt:lpstr>Slide 4</vt:lpstr>
      <vt:lpstr>Competitive Inhibitors</vt:lpstr>
      <vt:lpstr>Uncompetitive Inhibitors</vt:lpstr>
      <vt:lpstr>Mixed Inhibitions</vt:lpstr>
      <vt:lpstr>Pure Noncompetitive Inhibitors</vt:lpstr>
      <vt:lpstr>Summary of Inhibitors </vt:lpstr>
      <vt:lpstr>Competitive Inhibition</vt:lpstr>
      <vt:lpstr>Noncompetitive Inhibition</vt:lpstr>
      <vt:lpstr>Uncompetitive Inhibition</vt:lpstr>
      <vt:lpstr>Substrate Inhibition</vt:lpstr>
      <vt:lpstr>Substrate Inhibition</vt:lpstr>
      <vt:lpstr>Substrate Inhibition</vt:lpstr>
      <vt:lpstr>Slide 16</vt:lpstr>
      <vt:lpstr>Effects of pH</vt:lpstr>
      <vt:lpstr>Effect of pH</vt:lpstr>
      <vt:lpstr>Effect of pH on Enzymatic Activity</vt:lpstr>
      <vt:lpstr>Effects of Temperature</vt:lpstr>
      <vt:lpstr>Temperature Dependence</vt:lpstr>
      <vt:lpstr>Effect of Temperature on Enzymatic Activity</vt:lpstr>
    </vt:vector>
  </TitlesOfParts>
  <Company>UHCL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ZERONG WANG</dc:creator>
  <cp:lastModifiedBy>wang</cp:lastModifiedBy>
  <cp:revision>17</cp:revision>
  <dcterms:created xsi:type="dcterms:W3CDTF">2009-08-08T22:52:39Z</dcterms:created>
  <dcterms:modified xsi:type="dcterms:W3CDTF">2012-03-26T13:29:45Z</dcterms:modified>
</cp:coreProperties>
</file>